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55.png" ContentType="image/png"/>
  <Override PartName="/ppt/media/image45.jpeg" ContentType="image/jpeg"/>
  <Override PartName="/ppt/media/image48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54.png" ContentType="image/png"/>
  <Override PartName="/ppt/media/image41.jpeg" ContentType="image/jpeg"/>
  <Override PartName="/ppt/media/image66.png" ContentType="image/png"/>
  <Override PartName="/ppt/media/image40.png" ContentType="image/png"/>
  <Override PartName="/ppt/media/image31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17.jpeg" ContentType="image/jpeg"/>
  <Override PartName="/ppt/media/image116.png" ContentType="image/png"/>
  <Override PartName="/ppt/media/image26.png" ContentType="image/png"/>
  <Override PartName="/ppt/media/image91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9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18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96.png" ContentType="image/png"/>
  <Override PartName="/ppt/media/image103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8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24.png" ContentType="image/png"/>
  <Override PartName="/ppt/media/image112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21.png" ContentType="image/png"/>
  <Override PartName="/ppt/media/image35.png" ContentType="image/png"/>
  <Override PartName="/ppt/media/image115.png" ContentType="image/png"/>
  <Override PartName="/ppt/media/image71.png" ContentType="image/png"/>
  <Override PartName="/ppt/media/image114.png" ContentType="image/png"/>
  <Override PartName="/ppt/media/image70.png" ContentType="image/png"/>
  <Override PartName="/ppt/media/image93.png" ContentType="image/png"/>
  <Override PartName="/ppt/media/image28.png" ContentType="image/png"/>
  <Override PartName="/ppt/media/image113.png" ContentType="image/png"/>
  <Override PartName="/ppt/media/image72.png" ContentType="image/png"/>
  <Override PartName="/ppt/media/image79.png" ContentType="image/png"/>
  <Override PartName="/ppt/media/image68.jpeg" ContentType="image/jpeg"/>
  <Override PartName="/ppt/media/image120.png" ContentType="image/png"/>
  <Override PartName="/ppt/media/image69.png" ContentType="image/png"/>
  <Override PartName="/ppt/media/image67.jpeg" ContentType="image/jpeg"/>
  <Override PartName="/ppt/media/image58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10.png" ContentType="image/png"/>
  <Override PartName="/ppt/media/image107.png" ContentType="image/png"/>
  <Override PartName="/ppt/media/image24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57.png" ContentType="image/png"/>
  <Override PartName="/ppt/media/image49.jpeg" ContentType="image/jpeg"/>
  <Override PartName="/ppt/media/image88.png" ContentType="image/png"/>
  <Override PartName="/ppt/media/image5.png" ContentType="image/png"/>
  <Override PartName="/ppt/media/image8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1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2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3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pic>
        <p:nvPicPr>
          <p:cNvPr id="4" name="Google Shape;15;p2" descr=""/>
          <p:cNvPicPr/>
          <p:nvPr/>
        </p:nvPicPr>
        <p:blipFill>
          <a:blip r:embed="rId6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pic>
        <p:nvPicPr>
          <p:cNvPr id="5" name="Google Shape;16;p2" descr=""/>
          <p:cNvPicPr/>
          <p:nvPr/>
        </p:nvPicPr>
        <p:blipFill>
          <a:blip r:embed="rId7"/>
          <a:stretch/>
        </p:blipFill>
        <p:spPr>
          <a:xfrm>
            <a:off x="1810440" y="869760"/>
            <a:ext cx="5522400" cy="3098520"/>
          </a:xfrm>
          <a:prstGeom prst="rect">
            <a:avLst/>
          </a:prstGeom>
          <a:ln>
            <a:noFill/>
          </a:ln>
        </p:spPr>
      </p:pic>
      <p:pic>
        <p:nvPicPr>
          <p:cNvPr id="6" name="Google Shape;17;p2" descr=""/>
          <p:cNvPicPr/>
          <p:nvPr/>
        </p:nvPicPr>
        <p:blipFill>
          <a:blip r:embed="rId8"/>
          <a:stretch/>
        </p:blipFill>
        <p:spPr>
          <a:xfrm>
            <a:off x="289440" y="3688560"/>
            <a:ext cx="1154520" cy="1145520"/>
          </a:xfrm>
          <a:prstGeom prst="rect">
            <a:avLst/>
          </a:prstGeom>
          <a:ln>
            <a:noFill/>
          </a:ln>
        </p:spPr>
      </p:pic>
      <p:pic>
        <p:nvPicPr>
          <p:cNvPr id="7" name="Google Shape;18;p2" descr=""/>
          <p:cNvPicPr/>
          <p:nvPr/>
        </p:nvPicPr>
        <p:blipFill>
          <a:blip r:embed="rId9"/>
          <a:stretch/>
        </p:blipFill>
        <p:spPr>
          <a:xfrm>
            <a:off x="8266680" y="3833280"/>
            <a:ext cx="1420560" cy="1409400"/>
          </a:xfrm>
          <a:prstGeom prst="rect">
            <a:avLst/>
          </a:prstGeom>
          <a:ln>
            <a:noFill/>
          </a:ln>
        </p:spPr>
      </p:pic>
      <p:pic>
        <p:nvPicPr>
          <p:cNvPr id="8" name="Google Shape;19;p2" descr=""/>
          <p:cNvPicPr/>
          <p:nvPr/>
        </p:nvPicPr>
        <p:blipFill>
          <a:blip r:embed="rId10"/>
          <a:stretch/>
        </p:blipFill>
        <p:spPr>
          <a:xfrm>
            <a:off x="8406000" y="222840"/>
            <a:ext cx="482040" cy="524160"/>
          </a:xfrm>
          <a:prstGeom prst="rect">
            <a:avLst/>
          </a:prstGeom>
          <a:ln>
            <a:noFill/>
          </a:ln>
        </p:spPr>
      </p:pic>
      <p:pic>
        <p:nvPicPr>
          <p:cNvPr id="9" name="Google Shape;20;p2" descr=""/>
          <p:cNvPicPr/>
          <p:nvPr/>
        </p:nvPicPr>
        <p:blipFill>
          <a:blip r:embed="rId11"/>
          <a:stretch/>
        </p:blipFill>
        <p:spPr>
          <a:xfrm>
            <a:off x="248760" y="217440"/>
            <a:ext cx="893520" cy="711360"/>
          </a:xfrm>
          <a:prstGeom prst="rect">
            <a:avLst/>
          </a:prstGeom>
          <a:ln>
            <a:noFill/>
          </a:ln>
        </p:spPr>
      </p:pic>
      <p:pic>
        <p:nvPicPr>
          <p:cNvPr id="10" name="Google Shape;21;p2" descr=""/>
          <p:cNvPicPr/>
          <p:nvPr/>
        </p:nvPicPr>
        <p:blipFill>
          <a:blip r:embed="rId12"/>
          <a:stretch/>
        </p:blipFill>
        <p:spPr>
          <a:xfrm>
            <a:off x="1243440" y="2345040"/>
            <a:ext cx="285120" cy="341640"/>
          </a:xfrm>
          <a:prstGeom prst="rect">
            <a:avLst/>
          </a:prstGeom>
          <a:ln>
            <a:noFill/>
          </a:ln>
        </p:spPr>
      </p:pic>
      <p:pic>
        <p:nvPicPr>
          <p:cNvPr id="11" name="Google Shape;22;p2" descr=""/>
          <p:cNvPicPr/>
          <p:nvPr/>
        </p:nvPicPr>
        <p:blipFill>
          <a:blip r:embed="rId13"/>
          <a:stretch/>
        </p:blipFill>
        <p:spPr>
          <a:xfrm>
            <a:off x="7994520" y="1693080"/>
            <a:ext cx="239040" cy="285120"/>
          </a:xfrm>
          <a:prstGeom prst="rect">
            <a:avLst/>
          </a:prstGeom>
          <a:ln>
            <a:noFill/>
          </a:ln>
        </p:spPr>
      </p:pic>
      <p:pic>
        <p:nvPicPr>
          <p:cNvPr id="12" name="Google Shape;23;p2" descr=""/>
          <p:cNvPicPr/>
          <p:nvPr/>
        </p:nvPicPr>
        <p:blipFill>
          <a:blip r:embed="rId14"/>
          <a:stretch/>
        </p:blipFill>
        <p:spPr>
          <a:xfrm>
            <a:off x="2116800" y="3892320"/>
            <a:ext cx="285120" cy="161280"/>
          </a:xfrm>
          <a:prstGeom prst="rect">
            <a:avLst/>
          </a:prstGeom>
          <a:ln>
            <a:noFill/>
          </a:ln>
        </p:spPr>
      </p:pic>
      <p:grpSp>
        <p:nvGrpSpPr>
          <p:cNvPr id="13" name="Group 1"/>
          <p:cNvGrpSpPr/>
          <p:nvPr/>
        </p:nvGrpSpPr>
        <p:grpSpPr>
          <a:xfrm>
            <a:off x="2759760" y="4265640"/>
            <a:ext cx="3623760" cy="362160"/>
            <a:chOff x="2759760" y="4265640"/>
            <a:chExt cx="3623760" cy="362160"/>
          </a:xfrm>
        </p:grpSpPr>
        <p:grpSp>
          <p:nvGrpSpPr>
            <p:cNvPr id="14" name="Group 2"/>
            <p:cNvGrpSpPr/>
            <p:nvPr/>
          </p:nvGrpSpPr>
          <p:grpSpPr>
            <a:xfrm>
              <a:off x="5012640" y="4265640"/>
              <a:ext cx="1370880" cy="362160"/>
              <a:chOff x="5012640" y="4265640"/>
              <a:chExt cx="1370880" cy="362160"/>
            </a:xfrm>
          </p:grpSpPr>
          <p:sp>
            <p:nvSpPr>
              <p:cNvPr id="15" name="CustomShape 3"/>
              <p:cNvSpPr/>
              <p:nvPr/>
            </p:nvSpPr>
            <p:spPr>
              <a:xfrm>
                <a:off x="5012640" y="4265640"/>
                <a:ext cx="201240" cy="285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93c2db"/>
                    </a:solidFill>
                    <a:latin typeface="Inter"/>
                    <a:ea typeface="Inter"/>
                  </a:rPr>
                  <a:t>+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16" name="CustomShape 4"/>
              <p:cNvSpPr/>
              <p:nvPr/>
            </p:nvSpPr>
            <p:spPr>
              <a:xfrm>
                <a:off x="5758920" y="4265640"/>
                <a:ext cx="201240" cy="285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93c2db"/>
                    </a:solidFill>
                    <a:latin typeface="Inter"/>
                    <a:ea typeface="Inter"/>
                  </a:rPr>
                  <a:t>+</a:t>
                </a:r>
                <a:endParaRPr b="0" lang="en-GB" sz="1200" spc="-1" strike="noStrike">
                  <a:latin typeface="Arial"/>
                </a:endParaRPr>
              </a:p>
            </p:txBody>
          </p:sp>
          <p:pic>
            <p:nvPicPr>
              <p:cNvPr id="17" name="Google Shape;28;p2" descr=""/>
              <p:cNvPicPr/>
              <p:nvPr/>
            </p:nvPicPr>
            <p:blipFill>
              <a:blip r:embed="rId15"/>
              <a:stretch/>
            </p:blipFill>
            <p:spPr>
              <a:xfrm>
                <a:off x="6041880" y="4286160"/>
                <a:ext cx="341640" cy="3416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8" name="Group 5"/>
            <p:cNvGrpSpPr/>
            <p:nvPr/>
          </p:nvGrpSpPr>
          <p:grpSpPr>
            <a:xfrm>
              <a:off x="2759760" y="4318200"/>
              <a:ext cx="2239560" cy="261000"/>
              <a:chOff x="2759760" y="4318200"/>
              <a:chExt cx="2239560" cy="261000"/>
            </a:xfrm>
          </p:grpSpPr>
          <p:sp>
            <p:nvSpPr>
              <p:cNvPr id="19" name="CustomShape 6"/>
              <p:cNvSpPr/>
              <p:nvPr/>
            </p:nvSpPr>
            <p:spPr>
              <a:xfrm>
                <a:off x="2759760" y="4318200"/>
                <a:ext cx="931680" cy="26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93c2db"/>
                    </a:solidFill>
                    <a:latin typeface="Arial"/>
                    <a:ea typeface="Arial"/>
                  </a:rPr>
                  <a:t>Presented by</a:t>
                </a:r>
                <a:endParaRPr b="0" lang="en-GB" sz="800" spc="-1" strike="noStrike">
                  <a:latin typeface="Arial"/>
                </a:endParaRPr>
              </a:p>
            </p:txBody>
          </p:sp>
          <p:pic>
            <p:nvPicPr>
              <p:cNvPr id="20" name="Google Shape;31;p2" descr=""/>
              <p:cNvPicPr/>
              <p:nvPr/>
            </p:nvPicPr>
            <p:blipFill>
              <a:blip r:embed="rId16"/>
              <a:stretch/>
            </p:blipFill>
            <p:spPr>
              <a:xfrm>
                <a:off x="3652560" y="4337640"/>
                <a:ext cx="1346760" cy="2286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21" name="Google Shape;32;p2" descr=""/>
          <p:cNvPicPr/>
          <p:nvPr/>
        </p:nvPicPr>
        <p:blipFill>
          <a:blip r:embed="rId17"/>
          <a:stretch/>
        </p:blipFill>
        <p:spPr>
          <a:xfrm>
            <a:off x="5307120" y="4350960"/>
            <a:ext cx="443880" cy="191880"/>
          </a:xfrm>
          <a:prstGeom prst="rect">
            <a:avLst/>
          </a:prstGeom>
          <a:ln>
            <a:noFill/>
          </a:ln>
        </p:spPr>
      </p:pic>
      <p:sp>
        <p:nvSpPr>
          <p:cNvPr id="22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61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62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63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pic>
        <p:nvPicPr>
          <p:cNvPr id="64" name="Google Shape;15;p2" descr=""/>
          <p:cNvPicPr/>
          <p:nvPr/>
        </p:nvPicPr>
        <p:blipFill>
          <a:blip r:embed="rId6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pic>
        <p:nvPicPr>
          <p:cNvPr id="65" name="Google Shape;16;p2" descr=""/>
          <p:cNvPicPr/>
          <p:nvPr/>
        </p:nvPicPr>
        <p:blipFill>
          <a:blip r:embed="rId7"/>
          <a:stretch/>
        </p:blipFill>
        <p:spPr>
          <a:xfrm>
            <a:off x="1810440" y="869760"/>
            <a:ext cx="5522400" cy="3098520"/>
          </a:xfrm>
          <a:prstGeom prst="rect">
            <a:avLst/>
          </a:prstGeom>
          <a:ln>
            <a:noFill/>
          </a:ln>
        </p:spPr>
      </p:pic>
      <p:pic>
        <p:nvPicPr>
          <p:cNvPr id="66" name="Google Shape;17;p2" descr=""/>
          <p:cNvPicPr/>
          <p:nvPr/>
        </p:nvPicPr>
        <p:blipFill>
          <a:blip r:embed="rId8"/>
          <a:stretch/>
        </p:blipFill>
        <p:spPr>
          <a:xfrm>
            <a:off x="289440" y="3688560"/>
            <a:ext cx="1154520" cy="1145520"/>
          </a:xfrm>
          <a:prstGeom prst="rect">
            <a:avLst/>
          </a:prstGeom>
          <a:ln>
            <a:noFill/>
          </a:ln>
        </p:spPr>
      </p:pic>
      <p:pic>
        <p:nvPicPr>
          <p:cNvPr id="67" name="Google Shape;18;p2" descr=""/>
          <p:cNvPicPr/>
          <p:nvPr/>
        </p:nvPicPr>
        <p:blipFill>
          <a:blip r:embed="rId9"/>
          <a:stretch/>
        </p:blipFill>
        <p:spPr>
          <a:xfrm>
            <a:off x="8266680" y="3833280"/>
            <a:ext cx="1420560" cy="1409400"/>
          </a:xfrm>
          <a:prstGeom prst="rect">
            <a:avLst/>
          </a:prstGeom>
          <a:ln>
            <a:noFill/>
          </a:ln>
        </p:spPr>
      </p:pic>
      <p:pic>
        <p:nvPicPr>
          <p:cNvPr id="68" name="Google Shape;19;p2" descr=""/>
          <p:cNvPicPr/>
          <p:nvPr/>
        </p:nvPicPr>
        <p:blipFill>
          <a:blip r:embed="rId10"/>
          <a:stretch/>
        </p:blipFill>
        <p:spPr>
          <a:xfrm>
            <a:off x="8406000" y="222840"/>
            <a:ext cx="482040" cy="524160"/>
          </a:xfrm>
          <a:prstGeom prst="rect">
            <a:avLst/>
          </a:prstGeom>
          <a:ln>
            <a:noFill/>
          </a:ln>
        </p:spPr>
      </p:pic>
      <p:pic>
        <p:nvPicPr>
          <p:cNvPr id="69" name="Google Shape;20;p2" descr=""/>
          <p:cNvPicPr/>
          <p:nvPr/>
        </p:nvPicPr>
        <p:blipFill>
          <a:blip r:embed="rId11"/>
          <a:stretch/>
        </p:blipFill>
        <p:spPr>
          <a:xfrm>
            <a:off x="248760" y="217440"/>
            <a:ext cx="893520" cy="711360"/>
          </a:xfrm>
          <a:prstGeom prst="rect">
            <a:avLst/>
          </a:prstGeom>
          <a:ln>
            <a:noFill/>
          </a:ln>
        </p:spPr>
      </p:pic>
      <p:pic>
        <p:nvPicPr>
          <p:cNvPr id="70" name="Google Shape;21;p2" descr=""/>
          <p:cNvPicPr/>
          <p:nvPr/>
        </p:nvPicPr>
        <p:blipFill>
          <a:blip r:embed="rId12"/>
          <a:stretch/>
        </p:blipFill>
        <p:spPr>
          <a:xfrm>
            <a:off x="1243440" y="2345040"/>
            <a:ext cx="285120" cy="341640"/>
          </a:xfrm>
          <a:prstGeom prst="rect">
            <a:avLst/>
          </a:prstGeom>
          <a:ln>
            <a:noFill/>
          </a:ln>
        </p:spPr>
      </p:pic>
      <p:pic>
        <p:nvPicPr>
          <p:cNvPr id="71" name="Google Shape;22;p2" descr=""/>
          <p:cNvPicPr/>
          <p:nvPr/>
        </p:nvPicPr>
        <p:blipFill>
          <a:blip r:embed="rId13"/>
          <a:stretch/>
        </p:blipFill>
        <p:spPr>
          <a:xfrm>
            <a:off x="7994520" y="1693080"/>
            <a:ext cx="239040" cy="285120"/>
          </a:xfrm>
          <a:prstGeom prst="rect">
            <a:avLst/>
          </a:prstGeom>
          <a:ln>
            <a:noFill/>
          </a:ln>
        </p:spPr>
      </p:pic>
      <p:pic>
        <p:nvPicPr>
          <p:cNvPr id="72" name="Google Shape;23;p2" descr=""/>
          <p:cNvPicPr/>
          <p:nvPr/>
        </p:nvPicPr>
        <p:blipFill>
          <a:blip r:embed="rId14"/>
          <a:stretch/>
        </p:blipFill>
        <p:spPr>
          <a:xfrm>
            <a:off x="2116800" y="3892320"/>
            <a:ext cx="285120" cy="161280"/>
          </a:xfrm>
          <a:prstGeom prst="rect">
            <a:avLst/>
          </a:prstGeom>
          <a:ln>
            <a:noFill/>
          </a:ln>
        </p:spPr>
      </p:pic>
      <p:grpSp>
        <p:nvGrpSpPr>
          <p:cNvPr id="73" name="Group 1"/>
          <p:cNvGrpSpPr/>
          <p:nvPr/>
        </p:nvGrpSpPr>
        <p:grpSpPr>
          <a:xfrm>
            <a:off x="2759760" y="4265640"/>
            <a:ext cx="3623760" cy="362160"/>
            <a:chOff x="2759760" y="4265640"/>
            <a:chExt cx="3623760" cy="362160"/>
          </a:xfrm>
        </p:grpSpPr>
        <p:grpSp>
          <p:nvGrpSpPr>
            <p:cNvPr id="74" name="Group 2"/>
            <p:cNvGrpSpPr/>
            <p:nvPr/>
          </p:nvGrpSpPr>
          <p:grpSpPr>
            <a:xfrm>
              <a:off x="5012640" y="4265640"/>
              <a:ext cx="1370880" cy="362160"/>
              <a:chOff x="5012640" y="4265640"/>
              <a:chExt cx="1370880" cy="362160"/>
            </a:xfrm>
          </p:grpSpPr>
          <p:sp>
            <p:nvSpPr>
              <p:cNvPr id="75" name="CustomShape 3"/>
              <p:cNvSpPr/>
              <p:nvPr/>
            </p:nvSpPr>
            <p:spPr>
              <a:xfrm>
                <a:off x="5012640" y="4265640"/>
                <a:ext cx="201240" cy="285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93c2db"/>
                    </a:solidFill>
                    <a:latin typeface="Inter"/>
                    <a:ea typeface="Inter"/>
                  </a:rPr>
                  <a:t>+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76" name="CustomShape 4"/>
              <p:cNvSpPr/>
              <p:nvPr/>
            </p:nvSpPr>
            <p:spPr>
              <a:xfrm>
                <a:off x="5758920" y="4265640"/>
                <a:ext cx="201240" cy="285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93c2db"/>
                    </a:solidFill>
                    <a:latin typeface="Inter"/>
                    <a:ea typeface="Inter"/>
                  </a:rPr>
                  <a:t>+</a:t>
                </a:r>
                <a:endParaRPr b="0" lang="en-GB" sz="1200" spc="-1" strike="noStrike">
                  <a:latin typeface="Arial"/>
                </a:endParaRPr>
              </a:p>
            </p:txBody>
          </p:sp>
          <p:pic>
            <p:nvPicPr>
              <p:cNvPr id="77" name="Google Shape;28;p2" descr=""/>
              <p:cNvPicPr/>
              <p:nvPr/>
            </p:nvPicPr>
            <p:blipFill>
              <a:blip r:embed="rId15"/>
              <a:stretch/>
            </p:blipFill>
            <p:spPr>
              <a:xfrm>
                <a:off x="6041880" y="4286160"/>
                <a:ext cx="341640" cy="3416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8" name="Group 5"/>
            <p:cNvGrpSpPr/>
            <p:nvPr/>
          </p:nvGrpSpPr>
          <p:grpSpPr>
            <a:xfrm>
              <a:off x="2759760" y="4318200"/>
              <a:ext cx="2239560" cy="261000"/>
              <a:chOff x="2759760" y="4318200"/>
              <a:chExt cx="2239560" cy="261000"/>
            </a:xfrm>
          </p:grpSpPr>
          <p:sp>
            <p:nvSpPr>
              <p:cNvPr id="79" name="CustomShape 6"/>
              <p:cNvSpPr/>
              <p:nvPr/>
            </p:nvSpPr>
            <p:spPr>
              <a:xfrm>
                <a:off x="2759760" y="4318200"/>
                <a:ext cx="931680" cy="26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800" spc="-1" strike="noStrike">
                    <a:solidFill>
                      <a:srgbClr val="93c2db"/>
                    </a:solidFill>
                    <a:latin typeface="Arial"/>
                    <a:ea typeface="Arial"/>
                  </a:rPr>
                  <a:t>Presented by</a:t>
                </a:r>
                <a:endParaRPr b="0" lang="en-GB" sz="800" spc="-1" strike="noStrike">
                  <a:latin typeface="Arial"/>
                </a:endParaRPr>
              </a:p>
            </p:txBody>
          </p:sp>
          <p:pic>
            <p:nvPicPr>
              <p:cNvPr id="80" name="Google Shape;31;p2" descr=""/>
              <p:cNvPicPr/>
              <p:nvPr/>
            </p:nvPicPr>
            <p:blipFill>
              <a:blip r:embed="rId16"/>
              <a:stretch/>
            </p:blipFill>
            <p:spPr>
              <a:xfrm>
                <a:off x="3652560" y="4337640"/>
                <a:ext cx="1346760" cy="2286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81" name="Google Shape;32;p2" descr=""/>
          <p:cNvPicPr/>
          <p:nvPr/>
        </p:nvPicPr>
        <p:blipFill>
          <a:blip r:embed="rId17"/>
          <a:stretch/>
        </p:blipFill>
        <p:spPr>
          <a:xfrm>
            <a:off x="5307120" y="4350960"/>
            <a:ext cx="443880" cy="191880"/>
          </a:xfrm>
          <a:prstGeom prst="rect">
            <a:avLst/>
          </a:prstGeom>
          <a:ln>
            <a:noFill/>
          </a:ln>
        </p:spPr>
      </p:pic>
      <p:sp>
        <p:nvSpPr>
          <p:cNvPr id="82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123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6;p1" descr=""/>
          <p:cNvPicPr/>
          <p:nvPr/>
        </p:nvPicPr>
        <p:blipFill>
          <a:blip r:embed="rId2"/>
          <a:stretch/>
        </p:blipFill>
        <p:spPr>
          <a:xfrm>
            <a:off x="-8280" y="-9360"/>
            <a:ext cx="9142920" cy="515160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10;p1" descr=""/>
          <p:cNvPicPr/>
          <p:nvPr/>
        </p:nvPicPr>
        <p:blipFill>
          <a:blip r:embed="rId3"/>
          <a:stretch/>
        </p:blipFill>
        <p:spPr>
          <a:xfrm>
            <a:off x="85320" y="4065120"/>
            <a:ext cx="1674000" cy="9936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11;p1" descr=""/>
          <p:cNvPicPr/>
          <p:nvPr/>
        </p:nvPicPr>
        <p:blipFill>
          <a:blip r:embed="rId4"/>
          <a:stretch/>
        </p:blipFill>
        <p:spPr>
          <a:xfrm>
            <a:off x="8336880" y="65880"/>
            <a:ext cx="741600" cy="130248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12;p1" descr=""/>
          <p:cNvPicPr/>
          <p:nvPr/>
        </p:nvPicPr>
        <p:blipFill>
          <a:blip r:embed="rId5"/>
          <a:stretch/>
        </p:blipFill>
        <p:spPr>
          <a:xfrm>
            <a:off x="7779240" y="3922920"/>
            <a:ext cx="1105920" cy="902880"/>
          </a:xfrm>
          <a:prstGeom prst="rect">
            <a:avLst/>
          </a:prstGeom>
          <a:ln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linkedin.com/in/racim-righi/" TargetMode="External"/><Relationship Id="rId2" Type="http://schemas.openxmlformats.org/officeDocument/2006/relationships/hyperlink" Target="mailto:racim458@gmail.com" TargetMode="Externa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0" y="11520"/>
            <a:ext cx="9164880" cy="513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80" name="CustomShape 1"/>
          <p:cNvSpPr/>
          <p:nvPr/>
        </p:nvSpPr>
        <p:spPr>
          <a:xfrm>
            <a:off x="252360" y="661680"/>
            <a:ext cx="377064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97abbc"/>
                </a:solidFill>
                <a:latin typeface="Raleway"/>
                <a:ea typeface="Raleway"/>
              </a:rPr>
              <a:t>Every project ever...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252360" y="1886400"/>
            <a:ext cx="5003280" cy="257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Disadvantages: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- Locally only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- No metadata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- No history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- Too heavy on resources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1800" spc="-1" strike="noStrike">
                <a:solidFill>
                  <a:srgbClr val="b4c7dc"/>
                </a:solidFill>
                <a:latin typeface="Lato"/>
                <a:ea typeface="Lato"/>
              </a:rPr>
              <a:t>- Difficulty of collaboration</a:t>
            </a: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480880" y="48121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1719FB-8297-4DA0-B71A-9B588BD76CCA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4608000" y="-29160"/>
            <a:ext cx="4528080" cy="5140440"/>
          </a:xfrm>
          <a:prstGeom prst="rect">
            <a:avLst/>
          </a:prstGeom>
          <a:ln>
            <a:noFill/>
          </a:ln>
        </p:spPr>
      </p:pic>
      <p:sp>
        <p:nvSpPr>
          <p:cNvPr id="384" name="CustomShape 4"/>
          <p:cNvSpPr/>
          <p:nvPr/>
        </p:nvSpPr>
        <p:spPr>
          <a:xfrm>
            <a:off x="8342640" y="46987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08081D-872E-4C10-A861-B1ED5E346322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705680" y="360"/>
            <a:ext cx="534996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894240" y="140040"/>
            <a:ext cx="2481480" cy="2342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"/>
          <p:cNvSpPr/>
          <p:nvPr/>
        </p:nvSpPr>
        <p:spPr>
          <a:xfrm>
            <a:off x="778680" y="2521080"/>
            <a:ext cx="6621120" cy="11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200" spc="-1" strike="noStrike">
                <a:solidFill>
                  <a:srgbClr val="729fcf"/>
                </a:solidFill>
                <a:latin typeface="Raleway"/>
                <a:ea typeface="Raleway"/>
              </a:rPr>
              <a:t>GIT 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778680" y="3835080"/>
            <a:ext cx="66211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b4c7dc"/>
                </a:solidFill>
                <a:latin typeface="Lato"/>
                <a:ea typeface="Lato"/>
              </a:rPr>
              <a:t>The most popular VCS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8480880" y="47628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8760BBB-20EC-48C7-A303-BDEF83ABE75F}" type="slidenum">
              <a:rPr b="0" lang="en" sz="1300" spc="-1" strike="noStrike">
                <a:solidFill>
                  <a:srgbClr val="ffffff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432360" y="132480"/>
            <a:ext cx="3426840" cy="237960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92;p16_0" descr=""/>
          <p:cNvPicPr/>
          <p:nvPr/>
        </p:nvPicPr>
        <p:blipFill>
          <a:blip r:embed="rId3"/>
          <a:stretch/>
        </p:blipFill>
        <p:spPr>
          <a:xfrm>
            <a:off x="332280" y="2880000"/>
            <a:ext cx="315720" cy="3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713880" y="1672200"/>
            <a:ext cx="760104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Git is a mature, actively maintained open source project originally developed in 2005 by Linus Torvalds.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Secure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Fast and reliable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Flexible: 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Efficient in small and large projects, compatible with a large set of operating systems and IDE’S.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714240" y="67788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What’s GIT?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8480880" y="47628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3081822-2299-46E7-BA55-E8E6CE27468D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893880" y="1246680"/>
            <a:ext cx="760104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Windows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Download: https://git-scm.com/download/win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Linux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Verify if it is already installed with your OS with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–-version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if not use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sudo apt install git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Mac OS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Download: https://git-scm.com/download/mac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894240" y="28836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How to install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8480880" y="473328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F52204-C336-448A-9D13-47ACFDED450C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02" name="CustomShape 1"/>
          <p:cNvSpPr/>
          <p:nvPr/>
        </p:nvSpPr>
        <p:spPr>
          <a:xfrm>
            <a:off x="180000" y="1692000"/>
            <a:ext cx="5291640" cy="1511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"/>
          <p:cNvSpPr/>
          <p:nvPr/>
        </p:nvSpPr>
        <p:spPr>
          <a:xfrm>
            <a:off x="6264000" y="1692000"/>
            <a:ext cx="2663640" cy="1511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216000" y="2088000"/>
            <a:ext cx="1295640" cy="1007640"/>
          </a:xfrm>
          <a:prstGeom prst="rect">
            <a:avLst/>
          </a:prstGeom>
          <a:solidFill>
            <a:srgbClr val="3465a4"/>
          </a:solidFill>
          <a:ln>
            <a:solidFill>
              <a:srgbClr val="e0c2c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1980000" y="2088000"/>
            <a:ext cx="1295640" cy="1007640"/>
          </a:xfrm>
          <a:prstGeom prst="rect">
            <a:avLst/>
          </a:prstGeom>
          <a:solidFill>
            <a:srgbClr val="ff860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5"/>
          <p:cNvSpPr/>
          <p:nvPr/>
        </p:nvSpPr>
        <p:spPr>
          <a:xfrm>
            <a:off x="4068000" y="2088000"/>
            <a:ext cx="1295640" cy="1007640"/>
          </a:xfrm>
          <a:prstGeom prst="rect">
            <a:avLst/>
          </a:prstGeom>
          <a:solidFill>
            <a:srgbClr val="069a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6"/>
          <p:cNvSpPr/>
          <p:nvPr/>
        </p:nvSpPr>
        <p:spPr>
          <a:xfrm>
            <a:off x="288000" y="2304000"/>
            <a:ext cx="1223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Working directory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8" name="CustomShape 7"/>
          <p:cNvSpPr/>
          <p:nvPr/>
        </p:nvSpPr>
        <p:spPr>
          <a:xfrm>
            <a:off x="4068000" y="2304000"/>
            <a:ext cx="1331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Local repository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9" name="CustomShape 8"/>
          <p:cNvSpPr/>
          <p:nvPr/>
        </p:nvSpPr>
        <p:spPr>
          <a:xfrm>
            <a:off x="2016000" y="2304000"/>
            <a:ext cx="12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STAGING    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CustomShape 9"/>
          <p:cNvSpPr/>
          <p:nvPr/>
        </p:nvSpPr>
        <p:spPr>
          <a:xfrm>
            <a:off x="432000" y="1692000"/>
            <a:ext cx="446364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465a4"/>
                </a:solidFill>
                <a:latin typeface="LATO"/>
              </a:rPr>
              <a:t>LOCAL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11" name="CustomShape 10"/>
          <p:cNvSpPr/>
          <p:nvPr/>
        </p:nvSpPr>
        <p:spPr>
          <a:xfrm>
            <a:off x="6264000" y="1692360"/>
            <a:ext cx="266364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465a4"/>
                </a:solidFill>
                <a:latin typeface="LATO"/>
              </a:rPr>
              <a:t>REMOTE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7170480" y="2232000"/>
            <a:ext cx="929160" cy="929160"/>
          </a:xfrm>
          <a:prstGeom prst="rect">
            <a:avLst/>
          </a:prstGeom>
          <a:ln>
            <a:noFill/>
          </a:ln>
        </p:spPr>
      </p:pic>
      <p:sp>
        <p:nvSpPr>
          <p:cNvPr id="413" name="Line 11"/>
          <p:cNvSpPr/>
          <p:nvPr/>
        </p:nvSpPr>
        <p:spPr>
          <a:xfrm>
            <a:off x="5364000" y="2628000"/>
            <a:ext cx="900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12"/>
          <p:cNvSpPr/>
          <p:nvPr/>
        </p:nvSpPr>
        <p:spPr>
          <a:xfrm flipV="1">
            <a:off x="1080000" y="3096000"/>
            <a:ext cx="0" cy="50400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13"/>
          <p:cNvSpPr/>
          <p:nvPr/>
        </p:nvSpPr>
        <p:spPr>
          <a:xfrm>
            <a:off x="1080000" y="3600000"/>
            <a:ext cx="6336000" cy="0"/>
          </a:xfrm>
          <a:prstGeom prst="line">
            <a:avLst/>
          </a:prstGeom>
          <a:ln w="19080">
            <a:solidFill>
              <a:srgbClr val="4e102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14"/>
          <p:cNvSpPr/>
          <p:nvPr/>
        </p:nvSpPr>
        <p:spPr>
          <a:xfrm flipV="1">
            <a:off x="7416000" y="3204000"/>
            <a:ext cx="0" cy="396000"/>
          </a:xfrm>
          <a:prstGeom prst="line">
            <a:avLst/>
          </a:prstGeom>
          <a:ln w="19080">
            <a:solidFill>
              <a:srgbClr val="481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5"/>
          <p:cNvSpPr/>
          <p:nvPr/>
        </p:nvSpPr>
        <p:spPr>
          <a:xfrm>
            <a:off x="3204000" y="208800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commit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18" name="Line 16"/>
          <p:cNvSpPr/>
          <p:nvPr/>
        </p:nvSpPr>
        <p:spPr>
          <a:xfrm>
            <a:off x="3276000" y="2628000"/>
            <a:ext cx="792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7"/>
          <p:cNvSpPr/>
          <p:nvPr/>
        </p:nvSpPr>
        <p:spPr>
          <a:xfrm>
            <a:off x="1476000" y="208836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add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20" name="Line 18"/>
          <p:cNvSpPr/>
          <p:nvPr/>
        </p:nvSpPr>
        <p:spPr>
          <a:xfrm>
            <a:off x="1512000" y="2602080"/>
            <a:ext cx="468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9"/>
          <p:cNvSpPr/>
          <p:nvPr/>
        </p:nvSpPr>
        <p:spPr>
          <a:xfrm>
            <a:off x="5400000" y="208836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   </a:t>
            </a: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    push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22" name="CustomShape 20"/>
          <p:cNvSpPr/>
          <p:nvPr/>
        </p:nvSpPr>
        <p:spPr>
          <a:xfrm>
            <a:off x="3852000" y="3636360"/>
            <a:ext cx="129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   </a:t>
            </a: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pull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24" name="TextShape 1"/>
          <p:cNvSpPr txBox="1"/>
          <p:nvPr/>
        </p:nvSpPr>
        <p:spPr>
          <a:xfrm>
            <a:off x="4896000" y="0"/>
            <a:ext cx="4247640" cy="5088960"/>
          </a:xfrm>
          <a:prstGeom prst="rect">
            <a:avLst/>
          </a:prstGeom>
          <a:blipFill rotWithShape="0">
            <a:blip r:embed="rId2"/>
            <a:stretch>
              <a:fillRect l="0" t="0" r="0" b="201453"/>
            </a:stretch>
          </a:blipFill>
          <a:ln>
            <a:noFill/>
          </a:ln>
        </p:spPr>
        <p:txBody>
          <a:bodyPr lIns="90000" rIns="90000" tIns="45000" bIns="45000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0" y="2019240"/>
            <a:ext cx="4679640" cy="12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"/>
          <p:cNvSpPr/>
          <p:nvPr/>
        </p:nvSpPr>
        <p:spPr>
          <a:xfrm>
            <a:off x="924120" y="261432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"/>
          <p:cNvSpPr/>
          <p:nvPr/>
        </p:nvSpPr>
        <p:spPr>
          <a:xfrm>
            <a:off x="0" y="324864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924120" y="3248640"/>
            <a:ext cx="382752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"/>
          <p:cNvSpPr/>
          <p:nvPr/>
        </p:nvSpPr>
        <p:spPr>
          <a:xfrm>
            <a:off x="0" y="2019240"/>
            <a:ext cx="4751640" cy="1227600"/>
          </a:xfrm>
          <a:prstGeom prst="rect">
            <a:avLst/>
          </a:prstGeom>
          <a:solidFill>
            <a:srgbClr val="b4c7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7"/>
          <p:cNvSpPr/>
          <p:nvPr/>
        </p:nvSpPr>
        <p:spPr>
          <a:xfrm>
            <a:off x="132120" y="2190600"/>
            <a:ext cx="70675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173c5d"/>
                </a:solidFill>
                <a:latin typeface="Raleway"/>
                <a:ea typeface="Raleway"/>
              </a:rPr>
              <a:t>But how do i do that?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60120" y="261432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677480"/>
                </a:solidFill>
                <a:latin typeface="Lato"/>
                <a:ea typeface="Lato"/>
              </a:rPr>
              <a:t> </a:t>
            </a:r>
            <a:r>
              <a:rPr b="0" lang="en" sz="2400" spc="-1" strike="noStrike">
                <a:solidFill>
                  <a:srgbClr val="677480"/>
                </a:solidFill>
                <a:latin typeface="Lato"/>
                <a:ea typeface="Lato"/>
              </a:rPr>
              <a:t>Just wait a little more...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2" name="CustomShape 9"/>
          <p:cNvSpPr/>
          <p:nvPr/>
        </p:nvSpPr>
        <p:spPr>
          <a:xfrm>
            <a:off x="0" y="324864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0"/>
          <p:cNvSpPr/>
          <p:nvPr/>
        </p:nvSpPr>
        <p:spPr>
          <a:xfrm>
            <a:off x="924120" y="3248640"/>
            <a:ext cx="382752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1"/>
          <p:cNvSpPr/>
          <p:nvPr/>
        </p:nvSpPr>
        <p:spPr>
          <a:xfrm>
            <a:off x="1584000" y="4178520"/>
            <a:ext cx="3095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729fcf"/>
                </a:solidFill>
                <a:latin typeface="Lato"/>
                <a:ea typeface="Lato"/>
              </a:rPr>
              <a:t>Here’s a little distraction to help you wait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36" name="CustomShape 1"/>
          <p:cNvSpPr/>
          <p:nvPr/>
        </p:nvSpPr>
        <p:spPr>
          <a:xfrm>
            <a:off x="894600" y="262440"/>
            <a:ext cx="2481480" cy="2342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"/>
          <p:cNvSpPr/>
          <p:nvPr/>
        </p:nvSpPr>
        <p:spPr>
          <a:xfrm>
            <a:off x="779040" y="2643480"/>
            <a:ext cx="6621120" cy="11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200" spc="-1" strike="noStrike">
                <a:solidFill>
                  <a:srgbClr val="729fcf"/>
                </a:solidFill>
                <a:latin typeface="Raleway"/>
                <a:ea typeface="Raleway"/>
              </a:rPr>
              <a:t>GITHUB 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779040" y="3957480"/>
            <a:ext cx="66211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b4c7dc"/>
                </a:solidFill>
                <a:latin typeface="Lato"/>
                <a:ea typeface="Lato"/>
              </a:rPr>
              <a:t>The web service for hosting projects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8481240" y="47772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B0C71E9-444C-466D-A86A-87F042226D09}" type="slidenum">
              <a:rPr b="0" lang="en" sz="1300" spc="-1" strike="noStrike">
                <a:solidFill>
                  <a:srgbClr val="ffffff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1158120" y="402120"/>
            <a:ext cx="2117520" cy="211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360" y="510804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714240" y="1704240"/>
            <a:ext cx="760104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Github is a website that provides hosting for software developement projects and version control using Git. It offers the same set of functionnalities as Git, plus a lot of its own features.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Create an account at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https://github.com/ 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714600" y="70992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What’s GITHUB?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8409240" y="47228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6C08B4E-29F2-4EB6-896E-E56394F89ABE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46" name="CustomShape 1"/>
          <p:cNvSpPr/>
          <p:nvPr/>
        </p:nvSpPr>
        <p:spPr>
          <a:xfrm>
            <a:off x="606600" y="9396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Get used to some terms!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68000" y="1090080"/>
            <a:ext cx="856764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Repository: Each project is stored inside a repository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468000" y="1512000"/>
            <a:ext cx="755964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Commit: A snapshot of the project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468000" y="1944000"/>
            <a:ext cx="83156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Pull requests: A method of submitting contributions to a project.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468000" y="2664000"/>
            <a:ext cx="777564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README.MD: Each project inside a repository will have this file, it contains a description of the project and how to properly use it. It is written using markdown, a language for formatting text.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51" name="CustomShape 6"/>
          <p:cNvSpPr/>
          <p:nvPr/>
        </p:nvSpPr>
        <p:spPr>
          <a:xfrm>
            <a:off x="756000" y="3924000"/>
            <a:ext cx="7559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432000" indent="-2156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Learn more at: https://guides.github.com/features/mastering-markdown/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52" name="CustomShape 7"/>
          <p:cNvSpPr/>
          <p:nvPr/>
        </p:nvSpPr>
        <p:spPr>
          <a:xfrm>
            <a:off x="8409240" y="47228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54F693-2069-49E1-9DCE-617DB41F061B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3" dur="500" fill="hold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" dur="500" fill="hold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0" y="2019600"/>
            <a:ext cx="7343640" cy="12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924120" y="261468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0" y="324900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"/>
          <p:cNvSpPr/>
          <p:nvPr/>
        </p:nvSpPr>
        <p:spPr>
          <a:xfrm>
            <a:off x="924120" y="324900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5"/>
          <p:cNvSpPr/>
          <p:nvPr/>
        </p:nvSpPr>
        <p:spPr>
          <a:xfrm>
            <a:off x="8516520" y="47617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B5D1AD-163C-42CE-AD4A-F17D350A32D8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>
            <a:off x="0" y="2019600"/>
            <a:ext cx="7350120" cy="1227600"/>
          </a:xfrm>
          <a:prstGeom prst="rect">
            <a:avLst/>
          </a:prstGeom>
          <a:solidFill>
            <a:srgbClr val="b4c7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7"/>
          <p:cNvSpPr/>
          <p:nvPr/>
        </p:nvSpPr>
        <p:spPr>
          <a:xfrm>
            <a:off x="528120" y="2190960"/>
            <a:ext cx="70675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173c5d"/>
                </a:solidFill>
                <a:latin typeface="Raleway"/>
                <a:ea typeface="Raleway"/>
              </a:rPr>
              <a:t>Let’s take a look at the interface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528120" y="2614680"/>
            <a:ext cx="69595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677480"/>
                </a:solidFill>
                <a:latin typeface="Lato"/>
                <a:ea typeface="Lato"/>
              </a:rPr>
              <a:t>Don’t worry, you’ll get used to it with time.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0" y="324900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0"/>
          <p:cNvSpPr/>
          <p:nvPr/>
        </p:nvSpPr>
        <p:spPr>
          <a:xfrm>
            <a:off x="924120" y="324900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65" name="CustomShape 1"/>
          <p:cNvSpPr/>
          <p:nvPr/>
        </p:nvSpPr>
        <p:spPr>
          <a:xfrm>
            <a:off x="534600" y="512280"/>
            <a:ext cx="80330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For the more curious or/and advanced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72000" y="1910520"/>
            <a:ext cx="92876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Github is usable from the command line since September !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1800000" y="2880000"/>
            <a:ext cx="5255640" cy="7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Visit this website for more info: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SzPct val="45000"/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https://cli.github.com/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8481240" y="47228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68E28C-B61E-44D4-B13B-8E998A58D0A1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70" name="CustomShape 1"/>
          <p:cNvSpPr/>
          <p:nvPr/>
        </p:nvSpPr>
        <p:spPr>
          <a:xfrm>
            <a:off x="0" y="2019240"/>
            <a:ext cx="7343640" cy="12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"/>
          <p:cNvSpPr/>
          <p:nvPr/>
        </p:nvSpPr>
        <p:spPr>
          <a:xfrm>
            <a:off x="924120" y="261432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"/>
          <p:cNvSpPr/>
          <p:nvPr/>
        </p:nvSpPr>
        <p:spPr>
          <a:xfrm>
            <a:off x="0" y="324864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4"/>
          <p:cNvSpPr/>
          <p:nvPr/>
        </p:nvSpPr>
        <p:spPr>
          <a:xfrm>
            <a:off x="924120" y="324864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"/>
          <p:cNvSpPr/>
          <p:nvPr/>
        </p:nvSpPr>
        <p:spPr>
          <a:xfrm>
            <a:off x="0" y="2019240"/>
            <a:ext cx="7350120" cy="1227600"/>
          </a:xfrm>
          <a:prstGeom prst="rect">
            <a:avLst/>
          </a:prstGeom>
          <a:solidFill>
            <a:srgbClr val="b4c7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6"/>
          <p:cNvSpPr/>
          <p:nvPr/>
        </p:nvSpPr>
        <p:spPr>
          <a:xfrm>
            <a:off x="312120" y="2190600"/>
            <a:ext cx="70675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173c5d"/>
                </a:solidFill>
                <a:latin typeface="Raleway"/>
                <a:ea typeface="Raleway"/>
              </a:rPr>
              <a:t>Let’s start the fun part !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6" name="CustomShape 7"/>
          <p:cNvSpPr/>
          <p:nvPr/>
        </p:nvSpPr>
        <p:spPr>
          <a:xfrm>
            <a:off x="348120" y="2614320"/>
            <a:ext cx="72475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677480"/>
                </a:solidFill>
                <a:latin typeface="Lato"/>
                <a:ea typeface="Lato"/>
              </a:rPr>
              <a:t>We’ll take a look at some git commands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7" name="CustomShape 8"/>
          <p:cNvSpPr/>
          <p:nvPr/>
        </p:nvSpPr>
        <p:spPr>
          <a:xfrm>
            <a:off x="0" y="324864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9"/>
          <p:cNvSpPr/>
          <p:nvPr/>
        </p:nvSpPr>
        <p:spPr>
          <a:xfrm>
            <a:off x="924120" y="324864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0"/>
          <p:cNvSpPr/>
          <p:nvPr/>
        </p:nvSpPr>
        <p:spPr>
          <a:xfrm>
            <a:off x="8481240" y="47228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48C8B2-F892-44CB-853A-F261D6585F54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894240" y="1299960"/>
            <a:ext cx="760104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Open a GIT command line and type: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config –global user.name “RacimRgh”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config –global user.email “racim458@gmail.com”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894600" y="34164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Configuration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8481240" y="475056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5257CF0-2A80-42A2-9A58-5897106280C5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484" name="Google Shape;92;p16_1" descr=""/>
          <p:cNvPicPr/>
          <p:nvPr/>
        </p:nvPicPr>
        <p:blipFill>
          <a:blip r:embed="rId2"/>
          <a:stretch/>
        </p:blipFill>
        <p:spPr>
          <a:xfrm>
            <a:off x="504000" y="703440"/>
            <a:ext cx="315720" cy="3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481240" y="47588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F7CC88C-1DDE-4FAF-A8D4-9653AE8CAE5A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180000" y="1692000"/>
            <a:ext cx="5291640" cy="1511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6264000" y="1692000"/>
            <a:ext cx="2663640" cy="1511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"/>
          <p:cNvSpPr/>
          <p:nvPr/>
        </p:nvSpPr>
        <p:spPr>
          <a:xfrm>
            <a:off x="216000" y="2088000"/>
            <a:ext cx="1295640" cy="1007640"/>
          </a:xfrm>
          <a:prstGeom prst="rect">
            <a:avLst/>
          </a:prstGeom>
          <a:solidFill>
            <a:srgbClr val="3465a4"/>
          </a:solidFill>
          <a:ln>
            <a:solidFill>
              <a:srgbClr val="e0c2c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5"/>
          <p:cNvSpPr/>
          <p:nvPr/>
        </p:nvSpPr>
        <p:spPr>
          <a:xfrm>
            <a:off x="1980000" y="2088000"/>
            <a:ext cx="1295640" cy="1007640"/>
          </a:xfrm>
          <a:prstGeom prst="rect">
            <a:avLst/>
          </a:prstGeom>
          <a:solidFill>
            <a:srgbClr val="ff860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"/>
          <p:cNvSpPr/>
          <p:nvPr/>
        </p:nvSpPr>
        <p:spPr>
          <a:xfrm>
            <a:off x="4068000" y="2088000"/>
            <a:ext cx="1295640" cy="1007640"/>
          </a:xfrm>
          <a:prstGeom prst="rect">
            <a:avLst/>
          </a:prstGeom>
          <a:solidFill>
            <a:srgbClr val="069a2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7"/>
          <p:cNvSpPr/>
          <p:nvPr/>
        </p:nvSpPr>
        <p:spPr>
          <a:xfrm>
            <a:off x="288000" y="2304000"/>
            <a:ext cx="1223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Working directory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4068000" y="2304000"/>
            <a:ext cx="1331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Local repository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2016000" y="2304000"/>
            <a:ext cx="12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a7074b"/>
                </a:solidFill>
                <a:latin typeface="Arial"/>
              </a:rPr>
              <a:t>STAGING    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5" name="CustomShape 10"/>
          <p:cNvSpPr/>
          <p:nvPr/>
        </p:nvSpPr>
        <p:spPr>
          <a:xfrm>
            <a:off x="432000" y="1692000"/>
            <a:ext cx="446364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465a4"/>
                </a:solidFill>
                <a:latin typeface="LATO"/>
              </a:rPr>
              <a:t>LOCAL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>
            <a:off x="6264000" y="1692360"/>
            <a:ext cx="266364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465a4"/>
                </a:solidFill>
                <a:latin typeface="LATO"/>
              </a:rPr>
              <a:t>REMOTE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2"/>
          <a:stretch/>
        </p:blipFill>
        <p:spPr>
          <a:xfrm>
            <a:off x="7170480" y="2232000"/>
            <a:ext cx="929160" cy="929160"/>
          </a:xfrm>
          <a:prstGeom prst="rect">
            <a:avLst/>
          </a:prstGeom>
          <a:ln>
            <a:noFill/>
          </a:ln>
        </p:spPr>
      </p:pic>
      <p:sp>
        <p:nvSpPr>
          <p:cNvPr id="498" name="Line 12"/>
          <p:cNvSpPr/>
          <p:nvPr/>
        </p:nvSpPr>
        <p:spPr>
          <a:xfrm>
            <a:off x="5364000" y="2628000"/>
            <a:ext cx="900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13"/>
          <p:cNvSpPr/>
          <p:nvPr/>
        </p:nvSpPr>
        <p:spPr>
          <a:xfrm flipV="1">
            <a:off x="1080000" y="3096000"/>
            <a:ext cx="0" cy="50400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14"/>
          <p:cNvSpPr/>
          <p:nvPr/>
        </p:nvSpPr>
        <p:spPr>
          <a:xfrm>
            <a:off x="1080000" y="3600000"/>
            <a:ext cx="6336000" cy="0"/>
          </a:xfrm>
          <a:prstGeom prst="line">
            <a:avLst/>
          </a:prstGeom>
          <a:ln w="19080">
            <a:solidFill>
              <a:srgbClr val="4e102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15"/>
          <p:cNvSpPr/>
          <p:nvPr/>
        </p:nvSpPr>
        <p:spPr>
          <a:xfrm flipV="1">
            <a:off x="7416000" y="3204000"/>
            <a:ext cx="0" cy="396000"/>
          </a:xfrm>
          <a:prstGeom prst="line">
            <a:avLst/>
          </a:prstGeom>
          <a:ln w="19080">
            <a:solidFill>
              <a:srgbClr val="481d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6"/>
          <p:cNvSpPr/>
          <p:nvPr/>
        </p:nvSpPr>
        <p:spPr>
          <a:xfrm>
            <a:off x="3204000" y="208800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commit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03" name="Line 17"/>
          <p:cNvSpPr/>
          <p:nvPr/>
        </p:nvSpPr>
        <p:spPr>
          <a:xfrm>
            <a:off x="3276000" y="2628000"/>
            <a:ext cx="792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8"/>
          <p:cNvSpPr/>
          <p:nvPr/>
        </p:nvSpPr>
        <p:spPr>
          <a:xfrm>
            <a:off x="1476000" y="208836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add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05" name="Line 19"/>
          <p:cNvSpPr/>
          <p:nvPr/>
        </p:nvSpPr>
        <p:spPr>
          <a:xfrm>
            <a:off x="1512000" y="2602080"/>
            <a:ext cx="468000" cy="0"/>
          </a:xfrm>
          <a:prstGeom prst="line">
            <a:avLst/>
          </a:prstGeom>
          <a:ln w="19080">
            <a:solidFill>
              <a:srgbClr val="4e102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0"/>
          <p:cNvSpPr/>
          <p:nvPr/>
        </p:nvSpPr>
        <p:spPr>
          <a:xfrm>
            <a:off x="5400000" y="2088360"/>
            <a:ext cx="93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   </a:t>
            </a: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    push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07" name="CustomShape 21"/>
          <p:cNvSpPr/>
          <p:nvPr/>
        </p:nvSpPr>
        <p:spPr>
          <a:xfrm>
            <a:off x="3852000" y="3636360"/>
            <a:ext cx="129564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   </a:t>
            </a:r>
            <a:r>
              <a:rPr b="1" lang="en-GB" sz="1500" spc="-1" strike="noStrike">
                <a:solidFill>
                  <a:srgbClr val="4e102d"/>
                </a:solidFill>
                <a:latin typeface="Arial"/>
              </a:rPr>
              <a:t>Git pull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08" name="CustomShape 22"/>
          <p:cNvSpPr/>
          <p:nvPr/>
        </p:nvSpPr>
        <p:spPr>
          <a:xfrm>
            <a:off x="894600" y="34164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Remember this diagram?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09" name="CustomShape 23"/>
          <p:cNvSpPr/>
          <p:nvPr/>
        </p:nvSpPr>
        <p:spPr>
          <a:xfrm>
            <a:off x="1404000" y="396828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Let’s set it up in our machines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11" name="CustomShape 1"/>
          <p:cNvSpPr/>
          <p:nvPr/>
        </p:nvSpPr>
        <p:spPr>
          <a:xfrm>
            <a:off x="894600" y="-12636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Git </a:t>
            </a: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add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894240" y="335520"/>
            <a:ext cx="760104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8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add . 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Allows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you to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add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change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s made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on all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the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files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across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the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repo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add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&lt;filena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me&gt;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Allow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you to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add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change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s made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in a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specific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file 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894600" y="250164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Git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com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mit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14" name="TextShape 4"/>
          <p:cNvSpPr txBox="1"/>
          <p:nvPr/>
        </p:nvSpPr>
        <p:spPr>
          <a:xfrm>
            <a:off x="864000" y="3384000"/>
            <a:ext cx="6336000" cy="134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commit -m “a message that describes the changes made”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The message has to be as brief and precise as possible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pic>
        <p:nvPicPr>
          <p:cNvPr id="515" name="Google Shape;93;p16_0" descr=""/>
          <p:cNvPicPr/>
          <p:nvPr/>
        </p:nvPicPr>
        <p:blipFill>
          <a:blip r:embed="rId2"/>
          <a:stretch/>
        </p:blipFill>
        <p:spPr>
          <a:xfrm>
            <a:off x="463680" y="2964240"/>
            <a:ext cx="376560" cy="212760"/>
          </a:xfrm>
          <a:prstGeom prst="rect">
            <a:avLst/>
          </a:prstGeom>
          <a:ln>
            <a:noFill/>
          </a:ln>
        </p:spPr>
      </p:pic>
      <p:pic>
        <p:nvPicPr>
          <p:cNvPr id="516" name="Google Shape;93;p16_1" descr=""/>
          <p:cNvPicPr/>
          <p:nvPr/>
        </p:nvPicPr>
        <p:blipFill>
          <a:blip r:embed="rId3"/>
          <a:stretch/>
        </p:blipFill>
        <p:spPr>
          <a:xfrm>
            <a:off x="463680" y="300600"/>
            <a:ext cx="376560" cy="21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18" name="CustomShape 1"/>
          <p:cNvSpPr/>
          <p:nvPr/>
        </p:nvSpPr>
        <p:spPr>
          <a:xfrm>
            <a:off x="714600" y="55764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Starting a new repository and pushing it to github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900000" y="1512000"/>
            <a:ext cx="8460000" cy="23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Create a folder with your project’s name, and a repository on github with the same name then: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init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Add, modify and remove files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add .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commit -m “first commit”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branch -M main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remote add origin &lt;repo_url&gt;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push -u origin master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pic>
        <p:nvPicPr>
          <p:cNvPr id="520" name="Google Shape;91;p16_0" descr=""/>
          <p:cNvPicPr/>
          <p:nvPr/>
        </p:nvPicPr>
        <p:blipFill>
          <a:blip r:embed="rId2"/>
          <a:stretch/>
        </p:blipFill>
        <p:spPr>
          <a:xfrm>
            <a:off x="288000" y="413280"/>
            <a:ext cx="376560" cy="45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8517240" y="47466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1E1291-4846-4005-8B75-7FABEDCD54FD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080000" y="1800000"/>
            <a:ext cx="6695640" cy="17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To get the url, go to the project’s repo in github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Click on the green button “Code”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- Copy and paste the HTTPS link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$ git clone &lt;repo_url&gt;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523440" y="58464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Cloning an existing repository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pic>
        <p:nvPicPr>
          <p:cNvPr id="525" name="Google Shape;91;p16_1" descr=""/>
          <p:cNvPicPr/>
          <p:nvPr/>
        </p:nvPicPr>
        <p:blipFill>
          <a:blip r:embed="rId2"/>
          <a:stretch/>
        </p:blipFill>
        <p:spPr>
          <a:xfrm>
            <a:off x="146880" y="828000"/>
            <a:ext cx="376560" cy="45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>
            <a:off x="0" y="2019960"/>
            <a:ext cx="7343640" cy="12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"/>
          <p:cNvSpPr/>
          <p:nvPr/>
        </p:nvSpPr>
        <p:spPr>
          <a:xfrm>
            <a:off x="924120" y="261504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"/>
          <p:cNvSpPr/>
          <p:nvPr/>
        </p:nvSpPr>
        <p:spPr>
          <a:xfrm>
            <a:off x="0" y="324936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4"/>
          <p:cNvSpPr/>
          <p:nvPr/>
        </p:nvSpPr>
        <p:spPr>
          <a:xfrm>
            <a:off x="924120" y="324936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5"/>
          <p:cNvSpPr/>
          <p:nvPr/>
        </p:nvSpPr>
        <p:spPr>
          <a:xfrm>
            <a:off x="0" y="2019960"/>
            <a:ext cx="7350120" cy="1227600"/>
          </a:xfrm>
          <a:prstGeom prst="rect">
            <a:avLst/>
          </a:prstGeom>
          <a:solidFill>
            <a:srgbClr val="b4c7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6"/>
          <p:cNvSpPr/>
          <p:nvPr/>
        </p:nvSpPr>
        <p:spPr>
          <a:xfrm>
            <a:off x="168120" y="2191320"/>
            <a:ext cx="70675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173c5d"/>
                </a:solidFill>
                <a:latin typeface="Raleway"/>
                <a:ea typeface="Raleway"/>
              </a:rPr>
              <a:t>Let’s make our first pull request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33" name="CustomShape 7"/>
          <p:cNvSpPr/>
          <p:nvPr/>
        </p:nvSpPr>
        <p:spPr>
          <a:xfrm>
            <a:off x="204120" y="2615040"/>
            <a:ext cx="69595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200" spc="-1" strike="noStrike">
                <a:solidFill>
                  <a:srgbClr val="677480"/>
                </a:solidFill>
                <a:latin typeface="Lato"/>
                <a:ea typeface="Lato"/>
              </a:rPr>
              <a:t>Only 3 will remain to get those sweet prizes!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4" name="CustomShape 8"/>
          <p:cNvSpPr/>
          <p:nvPr/>
        </p:nvSpPr>
        <p:spPr>
          <a:xfrm>
            <a:off x="0" y="324936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9"/>
          <p:cNvSpPr/>
          <p:nvPr/>
        </p:nvSpPr>
        <p:spPr>
          <a:xfrm>
            <a:off x="924120" y="324936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37" name="CustomShape 1"/>
          <p:cNvSpPr/>
          <p:nvPr/>
        </p:nvSpPr>
        <p:spPr>
          <a:xfrm>
            <a:off x="523440" y="188640"/>
            <a:ext cx="8044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Step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by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step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guid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e to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a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pull 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requ</a:t>
            </a: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est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720360" y="1224000"/>
            <a:ext cx="7703640" cy="7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Fork the repository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Clone the forked repository (from your profile)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Make useful changes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Git add and commit your changes with an undestandable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and explicit commit message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Push the changes to the forked repo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Make the pull request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Wait for the maintainers to review your PR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???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 </a:t>
            </a: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Profit !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pic>
        <p:nvPicPr>
          <p:cNvPr id="539" name="Google Shape;91;p16_2" descr=""/>
          <p:cNvPicPr/>
          <p:nvPr/>
        </p:nvPicPr>
        <p:blipFill>
          <a:blip r:embed="rId2"/>
          <a:stretch/>
        </p:blipFill>
        <p:spPr>
          <a:xfrm>
            <a:off x="72000" y="485280"/>
            <a:ext cx="376560" cy="45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916200" y="574560"/>
            <a:ext cx="5559120" cy="11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rgbClr val="7ecefd"/>
                </a:solidFill>
                <a:latin typeface="Raleway"/>
                <a:ea typeface="Raleway"/>
              </a:rPr>
              <a:t>Hello!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16200" y="1602720"/>
            <a:ext cx="642600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4800" spc="-1" strike="noStrike">
                <a:solidFill>
                  <a:srgbClr val="2185c5"/>
                </a:solidFill>
                <a:latin typeface="Lato"/>
                <a:ea typeface="Lato"/>
              </a:rPr>
              <a:t>I am Racim RIGHI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916200" y="2607480"/>
            <a:ext cx="7435080" cy="19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bf0041"/>
                </a:solidFill>
                <a:latin typeface="Lato"/>
                <a:ea typeface="Lato"/>
              </a:rPr>
              <a:t> </a:t>
            </a:r>
            <a:r>
              <a:rPr b="0" lang="en" sz="2400" spc="-1" strike="noStrike">
                <a:solidFill>
                  <a:srgbClr val="bf0041"/>
                </a:solidFill>
                <a:latin typeface="Lato"/>
                <a:ea typeface="Lato"/>
              </a:rPr>
              <a:t>	</a:t>
            </a:r>
            <a:r>
              <a:rPr b="0" lang="en" sz="2400" spc="-1" strike="noStrike">
                <a:solidFill>
                  <a:srgbClr val="bf0041"/>
                </a:solidFill>
                <a:latin typeface="Lato"/>
                <a:ea typeface="Lato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185c5"/>
                </a:solidFill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0097a7"/>
                </a:solidFill>
                <a:uFillTx/>
                <a:latin typeface="Lato"/>
                <a:ea typeface="Lato"/>
                <a:hlinkClick r:id="rId1"/>
              </a:rPr>
              <a:t>https://linkedin.com/in/racim-righi/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185c5"/>
                </a:solidFill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0097a7"/>
                </a:solidFill>
                <a:uFillTx/>
                <a:latin typeface="Lato"/>
                <a:ea typeface="Lato"/>
                <a:hlinkClick r:id="rId2"/>
              </a:rPr>
              <a:t>racim458@gmail.com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 u="sng">
                <a:solidFill>
                  <a:srgbClr val="2185c5"/>
                </a:solidFill>
                <a:uFillTx/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2185c5"/>
                </a:solidFill>
                <a:uFillTx/>
                <a:latin typeface="Lato"/>
                <a:ea typeface="Lato"/>
              </a:rPr>
              <a:t>https://github.com/RacimRgh/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8480520" y="475956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B17A7FD-B454-4979-8ED6-D3234B697B5E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756000" y="3096000"/>
            <a:ext cx="709200" cy="39852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4"/>
          <a:stretch/>
        </p:blipFill>
        <p:spPr>
          <a:xfrm>
            <a:off x="822240" y="3596760"/>
            <a:ext cx="581040" cy="3265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5"/>
          <a:stretch/>
        </p:blipFill>
        <p:spPr>
          <a:xfrm flipH="1">
            <a:off x="822600" y="3881880"/>
            <a:ext cx="617400" cy="6174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6"/>
          <a:stretch/>
        </p:blipFill>
        <p:spPr>
          <a:xfrm>
            <a:off x="720" y="511272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41" name="CustomShape 1"/>
          <p:cNvSpPr/>
          <p:nvPr/>
        </p:nvSpPr>
        <p:spPr>
          <a:xfrm>
            <a:off x="216000" y="2528640"/>
            <a:ext cx="82800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200" spc="-1" strike="noStrike">
                <a:solidFill>
                  <a:srgbClr val="b4c7dc"/>
                </a:solidFill>
                <a:latin typeface="Raleway"/>
                <a:ea typeface="Raleway"/>
              </a:rPr>
              <a:t>Congratulations !!!</a:t>
            </a: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3200" spc="-1" strike="noStrike">
              <a:solidFill>
                <a:srgbClr val="b4c7dc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You made your first pull request !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b4c7dc"/>
                </a:solidFill>
                <a:latin typeface="Lato"/>
                <a:ea typeface="Lato"/>
              </a:rPr>
              <a:t>If you have a question, feel free to ask</a:t>
            </a:r>
            <a:endParaRPr b="0" lang="en-GB" sz="2000" spc="-1" strike="noStrike">
              <a:solidFill>
                <a:srgbClr val="b4c7dc"/>
              </a:solidFill>
              <a:latin typeface="Arial"/>
            </a:endParaRPr>
          </a:p>
        </p:txBody>
      </p:sp>
      <p:pic>
        <p:nvPicPr>
          <p:cNvPr id="542" name="Google Shape;95;p16_0" descr=""/>
          <p:cNvPicPr/>
          <p:nvPr/>
        </p:nvPicPr>
        <p:blipFill>
          <a:blip r:embed="rId2"/>
          <a:stretch/>
        </p:blipFill>
        <p:spPr>
          <a:xfrm>
            <a:off x="6602040" y="1008000"/>
            <a:ext cx="1317960" cy="982440"/>
          </a:xfrm>
          <a:prstGeom prst="rect">
            <a:avLst/>
          </a:prstGeom>
          <a:ln>
            <a:noFill/>
          </a:ln>
        </p:spPr>
      </p:pic>
      <p:pic>
        <p:nvPicPr>
          <p:cNvPr id="543" name="Google Shape;88;p16_0" descr=""/>
          <p:cNvPicPr/>
          <p:nvPr/>
        </p:nvPicPr>
        <p:blipFill>
          <a:blip r:embed="rId3"/>
          <a:stretch/>
        </p:blipFill>
        <p:spPr>
          <a:xfrm>
            <a:off x="936000" y="936000"/>
            <a:ext cx="1154520" cy="1145520"/>
          </a:xfrm>
          <a:prstGeom prst="rect">
            <a:avLst/>
          </a:prstGeom>
          <a:ln>
            <a:noFill/>
          </a:ln>
        </p:spPr>
      </p:pic>
      <p:pic>
        <p:nvPicPr>
          <p:cNvPr id="544" name="Google Shape;96;p16_1" descr=""/>
          <p:cNvPicPr/>
          <p:nvPr/>
        </p:nvPicPr>
        <p:blipFill>
          <a:blip r:embed="rId4"/>
          <a:stretch/>
        </p:blipFill>
        <p:spPr>
          <a:xfrm flipH="1">
            <a:off x="1512000" y="2304000"/>
            <a:ext cx="302760" cy="4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546" name="CustomShape 1"/>
          <p:cNvSpPr/>
          <p:nvPr/>
        </p:nvSpPr>
        <p:spPr>
          <a:xfrm>
            <a:off x="180000" y="620640"/>
            <a:ext cx="87120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b4c7dc"/>
                </a:solidFill>
                <a:latin typeface="Raleway"/>
                <a:ea typeface="Raleway"/>
              </a:rPr>
              <a:t>Don’t forget to follow us on social </a:t>
            </a:r>
            <a:r>
              <a:rPr b="0" lang="en" sz="3000" spc="-1" strike="noStrike">
                <a:solidFill>
                  <a:srgbClr val="b4c7dc"/>
                </a:solidFill>
                <a:latin typeface="Raleway"/>
                <a:ea typeface="Raleway"/>
              </a:rPr>
              <a:t>media !</a:t>
            </a:r>
            <a:endParaRPr b="0" lang="en-GB" sz="3000" spc="-1" strike="noStrike">
              <a:solidFill>
                <a:srgbClr val="b4c7dc"/>
              </a:solid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240200" y="1640520"/>
            <a:ext cx="3727800" cy="33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1451"/>
              </a:spcBef>
              <a:spcAft>
                <a:spcPts val="850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b4c7dc"/>
                </a:solidFill>
                <a:uFillTx/>
                <a:latin typeface="Lato"/>
                <a:ea typeface="Lato"/>
              </a:rPr>
              <a:t>@openmindsclub</a:t>
            </a:r>
            <a:endParaRPr b="0" lang="en-GB" sz="2400" spc="-1" strike="noStrike">
              <a:solidFill>
                <a:srgbClr val="b4c7dc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451"/>
              </a:spcBef>
              <a:spcAft>
                <a:spcPts val="850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b4c7dc"/>
                </a:solidFill>
                <a:uFillTx/>
                <a:latin typeface="Lato"/>
                <a:ea typeface="Lato"/>
              </a:rPr>
              <a:t>@Open Minds Club</a:t>
            </a:r>
            <a:endParaRPr b="0" lang="en-GB" sz="2400" spc="-1" strike="noStrike">
              <a:solidFill>
                <a:srgbClr val="b4c7dc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451"/>
              </a:spcBef>
              <a:spcAft>
                <a:spcPts val="850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b4c7dc"/>
                </a:solidFill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b4c7dc"/>
                </a:solidFill>
                <a:uFillTx/>
                <a:latin typeface="Lato"/>
                <a:ea typeface="Lato"/>
              </a:rPr>
              <a:t>@openmindsclub</a:t>
            </a:r>
            <a:endParaRPr b="0" lang="en-GB" sz="2400" spc="-1" strike="noStrike">
              <a:solidFill>
                <a:srgbClr val="b4c7dc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451"/>
              </a:spcBef>
              <a:spcAft>
                <a:spcPts val="850"/>
              </a:spcAft>
              <a:tabLst>
                <a:tab algn="l" pos="0"/>
              </a:tabLst>
            </a:pPr>
            <a:r>
              <a:rPr b="0" lang="en" sz="2400" spc="-1" strike="noStrike" u="sng">
                <a:solidFill>
                  <a:srgbClr val="b4c7dc"/>
                </a:solidFill>
                <a:uFillTx/>
                <a:latin typeface="Lato"/>
                <a:ea typeface="Lato"/>
              </a:rPr>
              <a:t>	</a:t>
            </a:r>
            <a:r>
              <a:rPr b="0" lang="en" sz="2400" spc="-1" strike="noStrike" u="sng">
                <a:solidFill>
                  <a:srgbClr val="b4c7dc"/>
                </a:solidFill>
                <a:uFillTx/>
                <a:latin typeface="Lato"/>
                <a:ea typeface="Lato"/>
              </a:rPr>
              <a:t>@clubopenminds</a:t>
            </a:r>
            <a:endParaRPr b="0" lang="en-GB" sz="2400" spc="-1" strike="noStrike">
              <a:solidFill>
                <a:srgbClr val="b4c7dc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451"/>
              </a:spcBef>
              <a:spcAft>
                <a:spcPts val="850"/>
              </a:spcAft>
              <a:tabLst>
                <a:tab algn="l" pos="0"/>
              </a:tabLst>
            </a:pPr>
            <a:endParaRPr b="0" lang="en-GB" sz="2400" spc="-1" strike="noStrike">
              <a:solidFill>
                <a:srgbClr val="b4c7dc"/>
              </a:solidFill>
              <a:latin typeface="Arial"/>
              <a:ea typeface="Noto Sans CJK SC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8552520" y="47286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1836FA-31AC-4B8C-A90C-659818DD2832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1080000" y="2345040"/>
            <a:ext cx="709200" cy="398520"/>
          </a:xfrm>
          <a:prstGeom prst="rect">
            <a:avLst/>
          </a:prstGeom>
          <a:ln>
            <a:noFill/>
          </a:ln>
        </p:spPr>
      </p:pic>
      <p:pic>
        <p:nvPicPr>
          <p:cNvPr id="550" name="" descr=""/>
          <p:cNvPicPr/>
          <p:nvPr/>
        </p:nvPicPr>
        <p:blipFill>
          <a:blip r:embed="rId3"/>
          <a:stretch/>
        </p:blipFill>
        <p:spPr>
          <a:xfrm>
            <a:off x="1080000" y="1711080"/>
            <a:ext cx="720000" cy="37692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/>
        </p:blipFill>
        <p:spPr>
          <a:xfrm>
            <a:off x="1240200" y="3030120"/>
            <a:ext cx="389880" cy="389880"/>
          </a:xfrm>
          <a:prstGeom prst="rect">
            <a:avLst/>
          </a:prstGeom>
          <a:ln>
            <a:noFill/>
          </a:ln>
        </p:spPr>
      </p:pic>
      <p:pic>
        <p:nvPicPr>
          <p:cNvPr id="552" name="" descr=""/>
          <p:cNvPicPr/>
          <p:nvPr/>
        </p:nvPicPr>
        <p:blipFill>
          <a:blip r:embed="rId5"/>
          <a:stretch/>
        </p:blipFill>
        <p:spPr>
          <a:xfrm>
            <a:off x="1269000" y="3708000"/>
            <a:ext cx="351000" cy="351000"/>
          </a:xfrm>
          <a:prstGeom prst="rect">
            <a:avLst/>
          </a:prstGeom>
          <a:ln>
            <a:noFill/>
          </a:ln>
        </p:spPr>
      </p:pic>
      <p:pic>
        <p:nvPicPr>
          <p:cNvPr id="553" name="" descr=""/>
          <p:cNvPicPr/>
          <p:nvPr/>
        </p:nvPicPr>
        <p:blipFill>
          <a:blip r:embed="rId6"/>
          <a:stretch/>
        </p:blipFill>
        <p:spPr>
          <a:xfrm>
            <a:off x="5547960" y="1944000"/>
            <a:ext cx="2084040" cy="174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88;p16" descr=""/>
          <p:cNvPicPr/>
          <p:nvPr/>
        </p:nvPicPr>
        <p:blipFill>
          <a:blip r:embed="rId1"/>
          <a:stretch/>
        </p:blipFill>
        <p:spPr>
          <a:xfrm>
            <a:off x="636120" y="303840"/>
            <a:ext cx="1154520" cy="1145520"/>
          </a:xfrm>
          <a:prstGeom prst="rect">
            <a:avLst/>
          </a:prstGeom>
          <a:ln>
            <a:noFill/>
          </a:ln>
        </p:spPr>
      </p:pic>
      <p:pic>
        <p:nvPicPr>
          <p:cNvPr id="555" name="Google Shape;89;p16" descr=""/>
          <p:cNvPicPr/>
          <p:nvPr/>
        </p:nvPicPr>
        <p:blipFill>
          <a:blip r:embed="rId2"/>
          <a:stretch/>
        </p:blipFill>
        <p:spPr>
          <a:xfrm>
            <a:off x="1954800" y="1279440"/>
            <a:ext cx="482040" cy="524160"/>
          </a:xfrm>
          <a:prstGeom prst="rect">
            <a:avLst/>
          </a:prstGeom>
          <a:ln>
            <a:noFill/>
          </a:ln>
        </p:spPr>
      </p:pic>
      <p:pic>
        <p:nvPicPr>
          <p:cNvPr id="556" name="Google Shape;90;p16" descr=""/>
          <p:cNvPicPr/>
          <p:nvPr/>
        </p:nvPicPr>
        <p:blipFill>
          <a:blip r:embed="rId3"/>
          <a:stretch/>
        </p:blipFill>
        <p:spPr>
          <a:xfrm>
            <a:off x="1858320" y="2119320"/>
            <a:ext cx="893520" cy="711360"/>
          </a:xfrm>
          <a:prstGeom prst="rect">
            <a:avLst/>
          </a:prstGeom>
          <a:ln>
            <a:noFill/>
          </a:ln>
        </p:spPr>
      </p:pic>
      <p:pic>
        <p:nvPicPr>
          <p:cNvPr id="557" name="Google Shape;91;p16" descr=""/>
          <p:cNvPicPr/>
          <p:nvPr/>
        </p:nvPicPr>
        <p:blipFill>
          <a:blip r:embed="rId4"/>
          <a:stretch/>
        </p:blipFill>
        <p:spPr>
          <a:xfrm>
            <a:off x="2011680" y="2571840"/>
            <a:ext cx="376560" cy="450720"/>
          </a:xfrm>
          <a:prstGeom prst="rect">
            <a:avLst/>
          </a:prstGeom>
          <a:ln>
            <a:noFill/>
          </a:ln>
        </p:spPr>
      </p:pic>
      <p:pic>
        <p:nvPicPr>
          <p:cNvPr id="558" name="Google Shape;92;p16" descr=""/>
          <p:cNvPicPr/>
          <p:nvPr/>
        </p:nvPicPr>
        <p:blipFill>
          <a:blip r:embed="rId5"/>
          <a:stretch/>
        </p:blipFill>
        <p:spPr>
          <a:xfrm>
            <a:off x="2041920" y="3332880"/>
            <a:ext cx="315720" cy="376560"/>
          </a:xfrm>
          <a:prstGeom prst="rect">
            <a:avLst/>
          </a:prstGeom>
          <a:ln>
            <a:noFill/>
          </a:ln>
        </p:spPr>
      </p:pic>
      <p:pic>
        <p:nvPicPr>
          <p:cNvPr id="559" name="Google Shape;93;p16" descr=""/>
          <p:cNvPicPr/>
          <p:nvPr/>
        </p:nvPicPr>
        <p:blipFill>
          <a:blip r:embed="rId6"/>
          <a:stretch/>
        </p:blipFill>
        <p:spPr>
          <a:xfrm>
            <a:off x="2011680" y="4079880"/>
            <a:ext cx="376560" cy="212760"/>
          </a:xfrm>
          <a:prstGeom prst="rect">
            <a:avLst/>
          </a:prstGeom>
          <a:ln>
            <a:noFill/>
          </a:ln>
        </p:spPr>
      </p:pic>
      <p:pic>
        <p:nvPicPr>
          <p:cNvPr id="560" name="Google Shape;94;p16" descr=""/>
          <p:cNvPicPr/>
          <p:nvPr/>
        </p:nvPicPr>
        <p:blipFill>
          <a:blip r:embed="rId7"/>
          <a:stretch/>
        </p:blipFill>
        <p:spPr>
          <a:xfrm>
            <a:off x="1904400" y="539280"/>
            <a:ext cx="424800" cy="424800"/>
          </a:xfrm>
          <a:prstGeom prst="rect">
            <a:avLst/>
          </a:prstGeom>
          <a:ln>
            <a:noFill/>
          </a:ln>
        </p:spPr>
      </p:pic>
      <p:pic>
        <p:nvPicPr>
          <p:cNvPr id="561" name="Google Shape;95;p16" descr=""/>
          <p:cNvPicPr/>
          <p:nvPr/>
        </p:nvPicPr>
        <p:blipFill>
          <a:blip r:embed="rId8"/>
          <a:stretch/>
        </p:blipFill>
        <p:spPr>
          <a:xfrm>
            <a:off x="636120" y="1450080"/>
            <a:ext cx="1317960" cy="982440"/>
          </a:xfrm>
          <a:prstGeom prst="rect">
            <a:avLst/>
          </a:prstGeom>
          <a:ln>
            <a:noFill/>
          </a:ln>
        </p:spPr>
      </p:pic>
      <p:pic>
        <p:nvPicPr>
          <p:cNvPr id="562" name="Google Shape;96;p16" descr=""/>
          <p:cNvPicPr/>
          <p:nvPr/>
        </p:nvPicPr>
        <p:blipFill>
          <a:blip r:embed="rId9"/>
          <a:stretch/>
        </p:blipFill>
        <p:spPr>
          <a:xfrm flipH="1">
            <a:off x="905040" y="2785320"/>
            <a:ext cx="302760" cy="431640"/>
          </a:xfrm>
          <a:prstGeom prst="rect">
            <a:avLst/>
          </a:prstGeom>
          <a:ln>
            <a:noFill/>
          </a:ln>
        </p:spPr>
      </p:pic>
      <p:grpSp>
        <p:nvGrpSpPr>
          <p:cNvPr id="563" name="Group 1"/>
          <p:cNvGrpSpPr/>
          <p:nvPr/>
        </p:nvGrpSpPr>
        <p:grpSpPr>
          <a:xfrm>
            <a:off x="3708360" y="2907000"/>
            <a:ext cx="1574280" cy="303840"/>
            <a:chOff x="3708360" y="2907000"/>
            <a:chExt cx="1574280" cy="303840"/>
          </a:xfrm>
        </p:grpSpPr>
        <p:pic>
          <p:nvPicPr>
            <p:cNvPr id="564" name="Google Shape;98;p16" descr=""/>
            <p:cNvPicPr/>
            <p:nvPr/>
          </p:nvPicPr>
          <p:blipFill>
            <a:blip r:embed="rId10"/>
            <a:stretch/>
          </p:blipFill>
          <p:spPr>
            <a:xfrm>
              <a:off x="4564080" y="2952720"/>
              <a:ext cx="718560" cy="130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65" name="CustomShape 2"/>
            <p:cNvSpPr/>
            <p:nvPr/>
          </p:nvSpPr>
          <p:spPr>
            <a:xfrm>
              <a:off x="3708360" y="2907000"/>
              <a:ext cx="1085400" cy="30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ffffff"/>
                  </a:solidFill>
                  <a:latin typeface="Arial"/>
                  <a:ea typeface="Arial"/>
                </a:rPr>
                <a:t>Presented by</a:t>
              </a:r>
              <a:endParaRPr b="0" lang="en-GB" sz="600" spc="-1" strike="noStrike">
                <a:latin typeface="Arial"/>
              </a:endParaRPr>
            </a:p>
          </p:txBody>
        </p:sp>
      </p:grpSp>
      <p:pic>
        <p:nvPicPr>
          <p:cNvPr id="566" name="Google Shape;100;p16" descr=""/>
          <p:cNvPicPr/>
          <p:nvPr/>
        </p:nvPicPr>
        <p:blipFill>
          <a:blip r:embed="rId11"/>
          <a:stretch/>
        </p:blipFill>
        <p:spPr>
          <a:xfrm>
            <a:off x="3686040" y="764280"/>
            <a:ext cx="3600720" cy="2019960"/>
          </a:xfrm>
          <a:prstGeom prst="rect">
            <a:avLst/>
          </a:prstGeom>
          <a:ln>
            <a:noFill/>
          </a:ln>
        </p:spPr>
      </p:pic>
      <p:grpSp>
        <p:nvGrpSpPr>
          <p:cNvPr id="567" name="Group 3"/>
          <p:cNvGrpSpPr/>
          <p:nvPr/>
        </p:nvGrpSpPr>
        <p:grpSpPr>
          <a:xfrm>
            <a:off x="3591000" y="4208040"/>
            <a:ext cx="1960920" cy="360720"/>
            <a:chOff x="3591000" y="4208040"/>
            <a:chExt cx="1960920" cy="360720"/>
          </a:xfrm>
        </p:grpSpPr>
        <p:sp>
          <p:nvSpPr>
            <p:cNvPr id="568" name="CustomShape 4"/>
            <p:cNvSpPr/>
            <p:nvPr/>
          </p:nvSpPr>
          <p:spPr>
            <a:xfrm>
              <a:off x="3591000" y="4208040"/>
              <a:ext cx="360720" cy="360720"/>
            </a:xfrm>
            <a:prstGeom prst="rect">
              <a:avLst/>
            </a:prstGeom>
            <a:solidFill>
              <a:srgbClr val="93c2db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5"/>
            <p:cNvSpPr/>
            <p:nvPr/>
          </p:nvSpPr>
          <p:spPr>
            <a:xfrm>
              <a:off x="4124520" y="4208040"/>
              <a:ext cx="360720" cy="360720"/>
            </a:xfrm>
            <a:prstGeom prst="rect">
              <a:avLst/>
            </a:prstGeom>
            <a:solidFill>
              <a:srgbClr val="ff8ae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6"/>
            <p:cNvSpPr/>
            <p:nvPr/>
          </p:nvSpPr>
          <p:spPr>
            <a:xfrm>
              <a:off x="4657680" y="4208040"/>
              <a:ext cx="360720" cy="36072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7"/>
            <p:cNvSpPr/>
            <p:nvPr/>
          </p:nvSpPr>
          <p:spPr>
            <a:xfrm>
              <a:off x="5191200" y="4208040"/>
              <a:ext cx="360720" cy="360720"/>
            </a:xfrm>
            <a:prstGeom prst="rect">
              <a:avLst/>
            </a:prstGeom>
            <a:solidFill>
              <a:srgbClr val="9c4668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72" name="" descr=""/>
          <p:cNvPicPr/>
          <p:nvPr/>
        </p:nvPicPr>
        <p:blipFill>
          <a:blip r:embed="rId12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2055600"/>
            <a:ext cx="7343640" cy="12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924120" y="265068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0" y="328500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924120" y="328500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8480520" y="47617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2198BA6-C3AD-4247-BFF6-786B49307392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303" name="CustomShape 6"/>
          <p:cNvSpPr/>
          <p:nvPr/>
        </p:nvSpPr>
        <p:spPr>
          <a:xfrm>
            <a:off x="0" y="2055600"/>
            <a:ext cx="7350120" cy="1227600"/>
          </a:xfrm>
          <a:prstGeom prst="rect">
            <a:avLst/>
          </a:prstGeom>
          <a:solidFill>
            <a:srgbClr val="b4c7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7"/>
          <p:cNvSpPr/>
          <p:nvPr/>
        </p:nvSpPr>
        <p:spPr>
          <a:xfrm>
            <a:off x="924120" y="2262960"/>
            <a:ext cx="7067520" cy="55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173c5d"/>
                </a:solidFill>
                <a:latin typeface="Raleway"/>
                <a:ea typeface="Raleway"/>
              </a:rPr>
              <a:t>Lets start with some theory !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924120" y="2650680"/>
            <a:ext cx="579384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677480"/>
                </a:solidFill>
                <a:latin typeface="Lato"/>
                <a:ea typeface="Lato"/>
              </a:rPr>
              <a:t>I promise it wont be long.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0" y="3285000"/>
            <a:ext cx="921960" cy="7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0"/>
          <p:cNvSpPr/>
          <p:nvPr/>
        </p:nvSpPr>
        <p:spPr>
          <a:xfrm>
            <a:off x="924120" y="3285000"/>
            <a:ext cx="6426360" cy="7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710360" y="2161800"/>
            <a:ext cx="572148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“</a:t>
            </a:r>
            <a:r>
              <a:rPr b="0" i="1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I really never wanted to do source control management at all and felt that it was just about the least interesting thing in the computing world” -Linus Torvalds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0" y="4758480"/>
            <a:ext cx="914184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A6631C2-7C92-496A-9E4B-990983E3E0B7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312000" y="198000"/>
            <a:ext cx="2509200" cy="17452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-8280" y="2061000"/>
            <a:ext cx="3095280" cy="10008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6048000" y="2061000"/>
            <a:ext cx="3095280" cy="10008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756000" y="21600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2a6099"/>
                </a:solidFill>
                <a:latin typeface="Raleway"/>
                <a:ea typeface="Raleway"/>
              </a:rPr>
              <a:t>Source control management</a:t>
            </a:r>
            <a:endParaRPr b="0" lang="en-GB" sz="3200" spc="-1" strike="noStrike">
              <a:solidFill>
                <a:srgbClr val="2a6099"/>
              </a:solid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56000" y="1375200"/>
            <a:ext cx="7600320" cy="35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Revert files or an entire project to previous states without losing progress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Compare changes over time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See who last modified something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Remote work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Collaborate with your team or people around the world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And way more that we’ll see later on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342640" y="46987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58B766A-A2BE-4DEA-B8AE-571DF72F4519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98120" y="1009440"/>
            <a:ext cx="777420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Also refered to as Version Control Management, it allows us to: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69200" y="1193400"/>
            <a:ext cx="4294440" cy="5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50000" spc="-1" strike="noStrike">
                <a:solidFill>
                  <a:srgbClr val="97abbc"/>
                </a:solidFill>
                <a:latin typeface="Raleway"/>
                <a:ea typeface="Raleway"/>
              </a:rPr>
              <a:t>  </a:t>
            </a:r>
            <a:r>
              <a:rPr b="0" lang="en" sz="50000" spc="-1" strike="noStrike">
                <a:solidFill>
                  <a:srgbClr val="97abbc"/>
                </a:solidFill>
                <a:latin typeface="Raleway"/>
                <a:ea typeface="Raleway"/>
              </a:rPr>
              <a:t>Centralised</a:t>
            </a:r>
            <a:endParaRPr b="0" lang="en-GB" sz="50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Distributed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360" y="511236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7ecefd"/>
                </a:solidFill>
                <a:latin typeface="Raleway"/>
                <a:ea typeface="Raleway"/>
              </a:rPr>
              <a:t>Version control management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288000" y="1980000"/>
            <a:ext cx="1367640" cy="79164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"/>
          <p:cNvSpPr/>
          <p:nvPr/>
        </p:nvSpPr>
        <p:spPr>
          <a:xfrm>
            <a:off x="288360" y="3204360"/>
            <a:ext cx="1367280" cy="791640"/>
          </a:xfrm>
          <a:prstGeom prst="flowChartProcess">
            <a:avLst/>
          </a:prstGeom>
          <a:solidFill>
            <a:srgbClr val="729fcf"/>
          </a:solidFill>
          <a:ln>
            <a:solidFill>
              <a:srgbClr val="5983b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6"/>
          <p:cNvSpPr/>
          <p:nvPr/>
        </p:nvSpPr>
        <p:spPr>
          <a:xfrm>
            <a:off x="2592000" y="1800000"/>
            <a:ext cx="1583640" cy="2519640"/>
          </a:xfrm>
          <a:prstGeom prst="flowChartProcess">
            <a:avLst/>
          </a:pr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"/>
          <p:cNvSpPr/>
          <p:nvPr/>
        </p:nvSpPr>
        <p:spPr>
          <a:xfrm>
            <a:off x="2808000" y="2160000"/>
            <a:ext cx="1223640" cy="359640"/>
          </a:xfrm>
          <a:prstGeom prst="flowChartProcess">
            <a:avLst/>
          </a:prstGeom>
          <a:solidFill>
            <a:srgbClr val="b7b3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8"/>
          <p:cNvSpPr/>
          <p:nvPr/>
        </p:nvSpPr>
        <p:spPr>
          <a:xfrm>
            <a:off x="2808360" y="2700360"/>
            <a:ext cx="1223640" cy="359640"/>
          </a:xfrm>
          <a:prstGeom prst="flowChartProcess">
            <a:avLst/>
          </a:prstGeom>
          <a:solidFill>
            <a:srgbClr val="b7b3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>
            <a:off x="2808360" y="3204360"/>
            <a:ext cx="1223640" cy="359640"/>
          </a:xfrm>
          <a:prstGeom prst="flowChartProcess">
            <a:avLst/>
          </a:prstGeom>
          <a:solidFill>
            <a:srgbClr val="b7b3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"/>
          <p:cNvSpPr/>
          <p:nvPr/>
        </p:nvSpPr>
        <p:spPr>
          <a:xfrm>
            <a:off x="2808720" y="3744720"/>
            <a:ext cx="1223640" cy="359640"/>
          </a:xfrm>
          <a:prstGeom prst="flowChartProcess">
            <a:avLst/>
          </a:prstGeom>
          <a:solidFill>
            <a:srgbClr val="b7b3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1"/>
          <p:cNvSpPr/>
          <p:nvPr/>
        </p:nvSpPr>
        <p:spPr>
          <a:xfrm>
            <a:off x="684000" y="1980000"/>
            <a:ext cx="10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PC1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2" name="CustomShape 12"/>
          <p:cNvSpPr/>
          <p:nvPr/>
        </p:nvSpPr>
        <p:spPr>
          <a:xfrm>
            <a:off x="684000" y="3204000"/>
            <a:ext cx="86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PC2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3" name="CustomShape 13"/>
          <p:cNvSpPr/>
          <p:nvPr/>
        </p:nvSpPr>
        <p:spPr>
          <a:xfrm>
            <a:off x="504000" y="2340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f0041"/>
                </a:solidFill>
                <a:latin typeface="Arial"/>
              </a:rPr>
              <a:t>File.txt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4" name="CustomShape 14"/>
          <p:cNvSpPr/>
          <p:nvPr/>
        </p:nvSpPr>
        <p:spPr>
          <a:xfrm>
            <a:off x="504000" y="3528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f0041"/>
                </a:solidFill>
                <a:latin typeface="Arial"/>
              </a:rPr>
              <a:t>File.txt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5" name="CustomShape 15"/>
          <p:cNvSpPr/>
          <p:nvPr/>
        </p:nvSpPr>
        <p:spPr>
          <a:xfrm>
            <a:off x="2844000" y="2196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Version 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6" name="CustomShape 16"/>
          <p:cNvSpPr/>
          <p:nvPr/>
        </p:nvSpPr>
        <p:spPr>
          <a:xfrm>
            <a:off x="2844000" y="2736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Version 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7" name="CustomShape 17"/>
          <p:cNvSpPr/>
          <p:nvPr/>
        </p:nvSpPr>
        <p:spPr>
          <a:xfrm>
            <a:off x="2844000" y="3204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Version 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8" name="CustomShape 18"/>
          <p:cNvSpPr/>
          <p:nvPr/>
        </p:nvSpPr>
        <p:spPr>
          <a:xfrm>
            <a:off x="2844000" y="3744000"/>
            <a:ext cx="11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Version 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9" name="Line 19"/>
          <p:cNvSpPr/>
          <p:nvPr/>
        </p:nvSpPr>
        <p:spPr>
          <a:xfrm flipV="1">
            <a:off x="1656000" y="2304000"/>
            <a:ext cx="1188000" cy="1296000"/>
          </a:xfrm>
          <a:prstGeom prst="line">
            <a:avLst/>
          </a:prstGeom>
          <a:ln>
            <a:solidFill>
              <a:srgbClr val="4e102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20"/>
          <p:cNvSpPr/>
          <p:nvPr/>
        </p:nvSpPr>
        <p:spPr>
          <a:xfrm>
            <a:off x="1656000" y="2448000"/>
            <a:ext cx="1188000" cy="1512000"/>
          </a:xfrm>
          <a:prstGeom prst="line">
            <a:avLst/>
          </a:prstGeom>
          <a:ln>
            <a:solidFill>
              <a:srgbClr val="4e102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1"/>
          <p:cNvSpPr/>
          <p:nvPr/>
        </p:nvSpPr>
        <p:spPr>
          <a:xfrm>
            <a:off x="1800000" y="2808000"/>
            <a:ext cx="647640" cy="503640"/>
          </a:xfrm>
          <a:custGeom>
            <a:avLst/>
            <a:gdLst/>
            <a:ahLst/>
            <a:rect l="l" t="t" r="r" b="b"/>
            <a:pathLst>
              <a:path w="1802" h="1402">
                <a:moveTo>
                  <a:pt x="1801" y="701"/>
                </a:moveTo>
                <a:cubicBezTo>
                  <a:pt x="1801" y="823"/>
                  <a:pt x="1759" y="944"/>
                  <a:pt x="1680" y="1051"/>
                </a:cubicBezTo>
                <a:cubicBezTo>
                  <a:pt x="1601" y="1157"/>
                  <a:pt x="1488" y="1246"/>
                  <a:pt x="1351" y="1307"/>
                </a:cubicBezTo>
                <a:cubicBezTo>
                  <a:pt x="1214" y="1369"/>
                  <a:pt x="1059" y="1401"/>
                  <a:pt x="901" y="1401"/>
                </a:cubicBezTo>
                <a:cubicBezTo>
                  <a:pt x="742" y="1401"/>
                  <a:pt x="587" y="1369"/>
                  <a:pt x="450" y="1307"/>
                </a:cubicBezTo>
                <a:cubicBezTo>
                  <a:pt x="313" y="1246"/>
                  <a:pt x="200" y="1157"/>
                  <a:pt x="121" y="1051"/>
                </a:cubicBezTo>
                <a:cubicBezTo>
                  <a:pt x="42" y="944"/>
                  <a:pt x="0" y="823"/>
                  <a:pt x="0" y="701"/>
                </a:cubicBezTo>
                <a:cubicBezTo>
                  <a:pt x="0" y="578"/>
                  <a:pt x="42" y="457"/>
                  <a:pt x="121" y="350"/>
                </a:cubicBezTo>
                <a:cubicBezTo>
                  <a:pt x="200" y="244"/>
                  <a:pt x="313" y="155"/>
                  <a:pt x="450" y="94"/>
                </a:cubicBezTo>
                <a:cubicBezTo>
                  <a:pt x="587" y="32"/>
                  <a:pt x="742" y="0"/>
                  <a:pt x="900" y="0"/>
                </a:cubicBezTo>
                <a:cubicBezTo>
                  <a:pt x="1059" y="0"/>
                  <a:pt x="1214" y="32"/>
                  <a:pt x="1351" y="94"/>
                </a:cubicBezTo>
                <a:cubicBezTo>
                  <a:pt x="1488" y="155"/>
                  <a:pt x="1601" y="244"/>
                  <a:pt x="1680" y="350"/>
                </a:cubicBezTo>
                <a:cubicBezTo>
                  <a:pt x="1759" y="457"/>
                  <a:pt x="1801" y="578"/>
                  <a:pt x="1801" y="701"/>
                </a:cubicBezTo>
                <a:moveTo>
                  <a:pt x="350" y="396"/>
                </a:moveTo>
                <a:lnTo>
                  <a:pt x="331" y="418"/>
                </a:lnTo>
                <a:lnTo>
                  <a:pt x="313" y="440"/>
                </a:lnTo>
                <a:lnTo>
                  <a:pt x="297" y="463"/>
                </a:lnTo>
                <a:lnTo>
                  <a:pt x="283" y="487"/>
                </a:lnTo>
                <a:lnTo>
                  <a:pt x="270" y="511"/>
                </a:lnTo>
                <a:lnTo>
                  <a:pt x="259" y="536"/>
                </a:lnTo>
                <a:lnTo>
                  <a:pt x="249" y="561"/>
                </a:lnTo>
                <a:lnTo>
                  <a:pt x="241" y="587"/>
                </a:lnTo>
                <a:lnTo>
                  <a:pt x="234" y="613"/>
                </a:lnTo>
                <a:lnTo>
                  <a:pt x="230" y="639"/>
                </a:lnTo>
                <a:lnTo>
                  <a:pt x="226" y="665"/>
                </a:lnTo>
                <a:lnTo>
                  <a:pt x="225" y="691"/>
                </a:lnTo>
                <a:lnTo>
                  <a:pt x="225" y="718"/>
                </a:lnTo>
                <a:lnTo>
                  <a:pt x="227" y="744"/>
                </a:lnTo>
                <a:lnTo>
                  <a:pt x="231" y="770"/>
                </a:lnTo>
                <a:lnTo>
                  <a:pt x="236" y="796"/>
                </a:lnTo>
                <a:lnTo>
                  <a:pt x="243" y="822"/>
                </a:lnTo>
                <a:lnTo>
                  <a:pt x="252" y="847"/>
                </a:lnTo>
                <a:lnTo>
                  <a:pt x="262" y="872"/>
                </a:lnTo>
                <a:lnTo>
                  <a:pt x="274" y="897"/>
                </a:lnTo>
                <a:lnTo>
                  <a:pt x="288" y="921"/>
                </a:lnTo>
                <a:lnTo>
                  <a:pt x="303" y="945"/>
                </a:lnTo>
                <a:lnTo>
                  <a:pt x="319" y="968"/>
                </a:lnTo>
                <a:lnTo>
                  <a:pt x="337" y="990"/>
                </a:lnTo>
                <a:lnTo>
                  <a:pt x="357" y="1011"/>
                </a:lnTo>
                <a:lnTo>
                  <a:pt x="377" y="1032"/>
                </a:lnTo>
                <a:lnTo>
                  <a:pt x="399" y="1052"/>
                </a:lnTo>
                <a:lnTo>
                  <a:pt x="423" y="1071"/>
                </a:lnTo>
                <a:lnTo>
                  <a:pt x="447" y="1089"/>
                </a:lnTo>
                <a:lnTo>
                  <a:pt x="473" y="1107"/>
                </a:lnTo>
                <a:lnTo>
                  <a:pt x="500" y="1123"/>
                </a:lnTo>
                <a:lnTo>
                  <a:pt x="527" y="1138"/>
                </a:lnTo>
                <a:lnTo>
                  <a:pt x="556" y="1152"/>
                </a:lnTo>
                <a:lnTo>
                  <a:pt x="585" y="1165"/>
                </a:lnTo>
                <a:lnTo>
                  <a:pt x="616" y="1176"/>
                </a:lnTo>
                <a:lnTo>
                  <a:pt x="647" y="1187"/>
                </a:lnTo>
                <a:lnTo>
                  <a:pt x="678" y="1196"/>
                </a:lnTo>
                <a:lnTo>
                  <a:pt x="711" y="1204"/>
                </a:lnTo>
                <a:lnTo>
                  <a:pt x="743" y="1211"/>
                </a:lnTo>
                <a:lnTo>
                  <a:pt x="776" y="1216"/>
                </a:lnTo>
                <a:lnTo>
                  <a:pt x="810" y="1220"/>
                </a:lnTo>
                <a:lnTo>
                  <a:pt x="843" y="1223"/>
                </a:lnTo>
                <a:lnTo>
                  <a:pt x="877" y="1225"/>
                </a:lnTo>
                <a:lnTo>
                  <a:pt x="911" y="1225"/>
                </a:lnTo>
                <a:lnTo>
                  <a:pt x="945" y="1224"/>
                </a:lnTo>
                <a:lnTo>
                  <a:pt x="979" y="1221"/>
                </a:lnTo>
                <a:lnTo>
                  <a:pt x="1012" y="1218"/>
                </a:lnTo>
                <a:lnTo>
                  <a:pt x="1045" y="1213"/>
                </a:lnTo>
                <a:lnTo>
                  <a:pt x="1078" y="1206"/>
                </a:lnTo>
                <a:lnTo>
                  <a:pt x="1110" y="1199"/>
                </a:lnTo>
                <a:lnTo>
                  <a:pt x="1142" y="1190"/>
                </a:lnTo>
                <a:lnTo>
                  <a:pt x="1174" y="1180"/>
                </a:lnTo>
                <a:lnTo>
                  <a:pt x="1204" y="1169"/>
                </a:lnTo>
                <a:lnTo>
                  <a:pt x="1234" y="1156"/>
                </a:lnTo>
                <a:lnTo>
                  <a:pt x="1263" y="1143"/>
                </a:lnTo>
                <a:lnTo>
                  <a:pt x="1291" y="1128"/>
                </a:lnTo>
                <a:lnTo>
                  <a:pt x="350" y="396"/>
                </a:lnTo>
                <a:moveTo>
                  <a:pt x="1450" y="1004"/>
                </a:moveTo>
                <a:lnTo>
                  <a:pt x="1469" y="982"/>
                </a:lnTo>
                <a:lnTo>
                  <a:pt x="1487" y="960"/>
                </a:lnTo>
                <a:lnTo>
                  <a:pt x="1503" y="937"/>
                </a:lnTo>
                <a:lnTo>
                  <a:pt x="1517" y="913"/>
                </a:lnTo>
                <a:lnTo>
                  <a:pt x="1530" y="889"/>
                </a:lnTo>
                <a:lnTo>
                  <a:pt x="1541" y="864"/>
                </a:lnTo>
                <a:lnTo>
                  <a:pt x="1551" y="839"/>
                </a:lnTo>
                <a:lnTo>
                  <a:pt x="1559" y="813"/>
                </a:lnTo>
                <a:lnTo>
                  <a:pt x="1566" y="787"/>
                </a:lnTo>
                <a:lnTo>
                  <a:pt x="1570" y="761"/>
                </a:lnTo>
                <a:lnTo>
                  <a:pt x="1574" y="735"/>
                </a:lnTo>
                <a:lnTo>
                  <a:pt x="1575" y="709"/>
                </a:lnTo>
                <a:lnTo>
                  <a:pt x="1575" y="682"/>
                </a:lnTo>
                <a:lnTo>
                  <a:pt x="1573" y="656"/>
                </a:lnTo>
                <a:lnTo>
                  <a:pt x="1569" y="630"/>
                </a:lnTo>
                <a:lnTo>
                  <a:pt x="1564" y="604"/>
                </a:lnTo>
                <a:lnTo>
                  <a:pt x="1557" y="578"/>
                </a:lnTo>
                <a:lnTo>
                  <a:pt x="1548" y="553"/>
                </a:lnTo>
                <a:lnTo>
                  <a:pt x="1538" y="528"/>
                </a:lnTo>
                <a:lnTo>
                  <a:pt x="1526" y="503"/>
                </a:lnTo>
                <a:lnTo>
                  <a:pt x="1512" y="479"/>
                </a:lnTo>
                <a:lnTo>
                  <a:pt x="1497" y="455"/>
                </a:lnTo>
                <a:lnTo>
                  <a:pt x="1481" y="432"/>
                </a:lnTo>
                <a:lnTo>
                  <a:pt x="1463" y="410"/>
                </a:lnTo>
                <a:lnTo>
                  <a:pt x="1443" y="389"/>
                </a:lnTo>
                <a:lnTo>
                  <a:pt x="1423" y="368"/>
                </a:lnTo>
                <a:lnTo>
                  <a:pt x="1401" y="348"/>
                </a:lnTo>
                <a:lnTo>
                  <a:pt x="1377" y="329"/>
                </a:lnTo>
                <a:lnTo>
                  <a:pt x="1353" y="311"/>
                </a:lnTo>
                <a:lnTo>
                  <a:pt x="1327" y="293"/>
                </a:lnTo>
                <a:lnTo>
                  <a:pt x="1300" y="277"/>
                </a:lnTo>
                <a:lnTo>
                  <a:pt x="1273" y="262"/>
                </a:lnTo>
                <a:lnTo>
                  <a:pt x="1244" y="248"/>
                </a:lnTo>
                <a:lnTo>
                  <a:pt x="1215" y="235"/>
                </a:lnTo>
                <a:lnTo>
                  <a:pt x="1184" y="224"/>
                </a:lnTo>
                <a:lnTo>
                  <a:pt x="1153" y="213"/>
                </a:lnTo>
                <a:lnTo>
                  <a:pt x="1122" y="204"/>
                </a:lnTo>
                <a:lnTo>
                  <a:pt x="1089" y="196"/>
                </a:lnTo>
                <a:lnTo>
                  <a:pt x="1057" y="189"/>
                </a:lnTo>
                <a:lnTo>
                  <a:pt x="1024" y="184"/>
                </a:lnTo>
                <a:lnTo>
                  <a:pt x="990" y="180"/>
                </a:lnTo>
                <a:lnTo>
                  <a:pt x="957" y="177"/>
                </a:lnTo>
                <a:lnTo>
                  <a:pt x="923" y="175"/>
                </a:lnTo>
                <a:lnTo>
                  <a:pt x="889" y="175"/>
                </a:lnTo>
                <a:lnTo>
                  <a:pt x="855" y="176"/>
                </a:lnTo>
                <a:lnTo>
                  <a:pt x="821" y="179"/>
                </a:lnTo>
                <a:lnTo>
                  <a:pt x="788" y="182"/>
                </a:lnTo>
                <a:lnTo>
                  <a:pt x="755" y="187"/>
                </a:lnTo>
                <a:lnTo>
                  <a:pt x="722" y="194"/>
                </a:lnTo>
                <a:lnTo>
                  <a:pt x="690" y="201"/>
                </a:lnTo>
                <a:lnTo>
                  <a:pt x="658" y="210"/>
                </a:lnTo>
                <a:lnTo>
                  <a:pt x="626" y="220"/>
                </a:lnTo>
                <a:lnTo>
                  <a:pt x="596" y="231"/>
                </a:lnTo>
                <a:lnTo>
                  <a:pt x="566" y="244"/>
                </a:lnTo>
                <a:lnTo>
                  <a:pt x="537" y="257"/>
                </a:lnTo>
                <a:lnTo>
                  <a:pt x="509" y="272"/>
                </a:lnTo>
                <a:lnTo>
                  <a:pt x="1450" y="1004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2"/>
          <p:cNvSpPr/>
          <p:nvPr/>
        </p:nvSpPr>
        <p:spPr>
          <a:xfrm>
            <a:off x="2736000" y="1800000"/>
            <a:ext cx="1583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DATABASE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432000" y="4464000"/>
            <a:ext cx="464760" cy="6289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975960" y="4496760"/>
            <a:ext cx="787680" cy="61524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4"/>
          <a:stretch/>
        </p:blipFill>
        <p:spPr>
          <a:xfrm>
            <a:off x="1836000" y="4803120"/>
            <a:ext cx="1403640" cy="164520"/>
          </a:xfrm>
          <a:prstGeom prst="rect">
            <a:avLst/>
          </a:prstGeom>
          <a:ln>
            <a:noFill/>
          </a:ln>
        </p:spPr>
      </p:pic>
      <p:sp>
        <p:nvSpPr>
          <p:cNvPr id="346" name="CustomShape 23"/>
          <p:cNvSpPr/>
          <p:nvPr/>
        </p:nvSpPr>
        <p:spPr>
          <a:xfrm>
            <a:off x="6768360" y="1800360"/>
            <a:ext cx="1583640" cy="2519640"/>
          </a:xfrm>
          <a:prstGeom prst="flowChartProcess">
            <a:avLst/>
          </a:pr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4"/>
          <p:cNvSpPr/>
          <p:nvPr/>
        </p:nvSpPr>
        <p:spPr>
          <a:xfrm>
            <a:off x="6876000" y="2268000"/>
            <a:ext cx="1367280" cy="1954080"/>
          </a:xfrm>
          <a:prstGeom prst="flowChartProcess">
            <a:avLst/>
          </a:prstGeom>
          <a:solidFill>
            <a:srgbClr val="729fcf"/>
          </a:solidFill>
          <a:ln>
            <a:solidFill>
              <a:srgbClr val="5983b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5"/>
          <p:cNvSpPr/>
          <p:nvPr/>
        </p:nvSpPr>
        <p:spPr>
          <a:xfrm>
            <a:off x="6984000" y="2448000"/>
            <a:ext cx="1151640" cy="35964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9" name="CustomShape 26"/>
          <p:cNvSpPr/>
          <p:nvPr/>
        </p:nvSpPr>
        <p:spPr>
          <a:xfrm>
            <a:off x="6984360" y="3132360"/>
            <a:ext cx="1151640" cy="35964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0" name="CustomShape 27"/>
          <p:cNvSpPr/>
          <p:nvPr/>
        </p:nvSpPr>
        <p:spPr>
          <a:xfrm>
            <a:off x="6984360" y="3744720"/>
            <a:ext cx="1151640" cy="35964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1" name="Line 28"/>
          <p:cNvSpPr/>
          <p:nvPr/>
        </p:nvSpPr>
        <p:spPr>
          <a:xfrm flipV="1">
            <a:off x="7560000" y="3492360"/>
            <a:ext cx="0" cy="252360"/>
          </a:xfrm>
          <a:prstGeom prst="line">
            <a:avLst/>
          </a:prstGeom>
          <a:ln>
            <a:solidFill>
              <a:srgbClr val="6509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29"/>
          <p:cNvSpPr/>
          <p:nvPr/>
        </p:nvSpPr>
        <p:spPr>
          <a:xfrm flipV="1">
            <a:off x="7560000" y="2808000"/>
            <a:ext cx="0" cy="324360"/>
          </a:xfrm>
          <a:prstGeom prst="line">
            <a:avLst/>
          </a:prstGeom>
          <a:ln>
            <a:solidFill>
              <a:srgbClr val="6509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0"/>
          <p:cNvSpPr/>
          <p:nvPr/>
        </p:nvSpPr>
        <p:spPr>
          <a:xfrm>
            <a:off x="6768360" y="1800000"/>
            <a:ext cx="1799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REPOSITORY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4" name="CustomShape 31"/>
          <p:cNvSpPr/>
          <p:nvPr/>
        </p:nvSpPr>
        <p:spPr>
          <a:xfrm>
            <a:off x="4788360" y="1801080"/>
            <a:ext cx="1583640" cy="2519640"/>
          </a:xfrm>
          <a:prstGeom prst="flowChartProcess">
            <a:avLst/>
          </a:pr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2"/>
          <p:cNvSpPr/>
          <p:nvPr/>
        </p:nvSpPr>
        <p:spPr>
          <a:xfrm>
            <a:off x="4896000" y="2736000"/>
            <a:ext cx="1367280" cy="14868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5983b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3"/>
          <p:cNvSpPr/>
          <p:nvPr/>
        </p:nvSpPr>
        <p:spPr>
          <a:xfrm>
            <a:off x="5004000" y="2844000"/>
            <a:ext cx="1151640" cy="21636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7" name="CustomShape 34"/>
          <p:cNvSpPr/>
          <p:nvPr/>
        </p:nvSpPr>
        <p:spPr>
          <a:xfrm>
            <a:off x="5004360" y="3384000"/>
            <a:ext cx="1151640" cy="25272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8" name="CustomShape 35"/>
          <p:cNvSpPr/>
          <p:nvPr/>
        </p:nvSpPr>
        <p:spPr>
          <a:xfrm>
            <a:off x="5004360" y="3888000"/>
            <a:ext cx="1151640" cy="289080"/>
          </a:xfrm>
          <a:prstGeom prst="flowChartProcess">
            <a:avLst/>
          </a:prstGeom>
          <a:solidFill>
            <a:srgbClr val="ffdbb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Version 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9" name="Line 36"/>
          <p:cNvSpPr/>
          <p:nvPr/>
        </p:nvSpPr>
        <p:spPr>
          <a:xfrm flipV="1">
            <a:off x="5580000" y="3637080"/>
            <a:ext cx="0" cy="252360"/>
          </a:xfrm>
          <a:prstGeom prst="line">
            <a:avLst/>
          </a:prstGeom>
          <a:ln>
            <a:solidFill>
              <a:srgbClr val="6509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37"/>
          <p:cNvSpPr/>
          <p:nvPr/>
        </p:nvSpPr>
        <p:spPr>
          <a:xfrm flipV="1">
            <a:off x="5580000" y="3060720"/>
            <a:ext cx="0" cy="324360"/>
          </a:xfrm>
          <a:prstGeom prst="line">
            <a:avLst/>
          </a:prstGeom>
          <a:ln>
            <a:solidFill>
              <a:srgbClr val="65095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8"/>
          <p:cNvSpPr/>
          <p:nvPr/>
        </p:nvSpPr>
        <p:spPr>
          <a:xfrm>
            <a:off x="4788360" y="1800720"/>
            <a:ext cx="158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PC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2" name="CustomShape 39"/>
          <p:cNvSpPr/>
          <p:nvPr/>
        </p:nvSpPr>
        <p:spPr>
          <a:xfrm>
            <a:off x="5004000" y="2232000"/>
            <a:ext cx="1151640" cy="359640"/>
          </a:xfrm>
          <a:prstGeom prst="rect">
            <a:avLst/>
          </a:prstGeom>
          <a:solidFill>
            <a:srgbClr val="b4c7dc"/>
          </a:solidFill>
          <a:ln>
            <a:solidFill>
              <a:srgbClr val="b4c7d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bf0041"/>
                </a:solidFill>
                <a:latin typeface="Arial"/>
                <a:ea typeface="DejaVu Sans"/>
              </a:rPr>
              <a:t>File.txt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3" name="Line 40"/>
          <p:cNvSpPr/>
          <p:nvPr/>
        </p:nvSpPr>
        <p:spPr>
          <a:xfrm flipH="1">
            <a:off x="6372360" y="3096000"/>
            <a:ext cx="396000" cy="0"/>
          </a:xfrm>
          <a:prstGeom prst="line">
            <a:avLst/>
          </a:prstGeom>
          <a:ln>
            <a:solidFill>
              <a:srgbClr val="4e102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41"/>
          <p:cNvSpPr/>
          <p:nvPr/>
        </p:nvSpPr>
        <p:spPr>
          <a:xfrm>
            <a:off x="6372360" y="3096000"/>
            <a:ext cx="396000" cy="0"/>
          </a:xfrm>
          <a:prstGeom prst="line">
            <a:avLst/>
          </a:prstGeom>
          <a:ln>
            <a:solidFill>
              <a:srgbClr val="4e102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5616000" y="4505400"/>
            <a:ext cx="575640" cy="55476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6"/>
          <a:stretch/>
        </p:blipFill>
        <p:spPr>
          <a:xfrm>
            <a:off x="6466320" y="4464000"/>
            <a:ext cx="589320" cy="589320"/>
          </a:xfrm>
          <a:prstGeom prst="rect">
            <a:avLst/>
          </a:prstGeom>
          <a:ln>
            <a:noFill/>
          </a:ln>
        </p:spPr>
      </p:pic>
      <p:sp>
        <p:nvSpPr>
          <p:cNvPr id="367" name="CustomShape 42"/>
          <p:cNvSpPr/>
          <p:nvPr/>
        </p:nvSpPr>
        <p:spPr>
          <a:xfrm>
            <a:off x="8342640" y="469872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CDEC35-C8CF-4ADB-8D43-3C051EB81288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894240" y="439920"/>
            <a:ext cx="64605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97abbc"/>
                </a:solidFill>
                <a:latin typeface="Raleway"/>
                <a:ea typeface="Raleway"/>
              </a:rPr>
              <a:t>Yeah, but why would I use that?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288360" y="1455120"/>
            <a:ext cx="8422560" cy="35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lvl="3" marL="864000" indent="-2145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4e102d"/>
                </a:solidFill>
                <a:latin typeface="Lato"/>
                <a:ea typeface="Lato"/>
              </a:rPr>
              <a:t>Lets talk about maths</a:t>
            </a:r>
            <a:endParaRPr b="0" lang="en-GB" sz="2400" spc="-1" strike="noStrike"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Let’s imagine you’re solving a long math equation</a:t>
            </a:r>
            <a:endParaRPr b="0" lang="en-GB" sz="2400" spc="-1" strike="noStrike"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In the end you realise you got the wrong result</a:t>
            </a:r>
            <a:endParaRPr b="0" lang="en-GB" sz="2400" spc="-1" strike="noStrike"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4e102d"/>
                </a:solidFill>
                <a:latin typeface="Lato"/>
                <a:ea typeface="Lato"/>
              </a:rPr>
              <a:t>What do you do?</a:t>
            </a:r>
            <a:endParaRPr b="0" lang="en-GB" sz="24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Erase and start all over</a:t>
            </a:r>
            <a:endParaRPr b="0" lang="en-GB" sz="24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Cross out until the point where you were correct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8480880" y="474264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BF47E6F-CE81-4E03-9AAE-90BF9A0A30EB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480880" y="4798800"/>
            <a:ext cx="54648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28CD5D-7536-470B-83EA-60541ACA8BCF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900360" y="1829520"/>
            <a:ext cx="2997720" cy="236988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 rot="16221000">
            <a:off x="5717160" y="770400"/>
            <a:ext cx="1627920" cy="449388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3"/>
          <a:stretch/>
        </p:blipFill>
        <p:spPr>
          <a:xfrm>
            <a:off x="0" y="5112000"/>
            <a:ext cx="9143280" cy="655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288360" y="-49680"/>
            <a:ext cx="842256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800" spc="-1" strike="noStrike"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You’re working on an equation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288360" y="454320"/>
            <a:ext cx="842256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8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Your teacher tells you you need to mention every step 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1369080" y="3874320"/>
            <a:ext cx="655056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800" spc="-1" strike="noStrike">
              <a:solidFill>
                <a:srgbClr val="dee6ef"/>
              </a:solidFill>
              <a:latin typeface="Arial"/>
            </a:endParaRPr>
          </a:p>
          <a:p>
            <a:pPr marL="457200" indent="-340920">
              <a:lnSpc>
                <a:spcPct val="100000"/>
              </a:lnSpc>
              <a:spcBef>
                <a:spcPts val="601"/>
              </a:spcBef>
              <a:buClr>
                <a:srgbClr val="97abbc"/>
              </a:buClr>
              <a:buFont typeface="Lato"/>
              <a:buChar char="▷"/>
            </a:pPr>
            <a:r>
              <a:rPr b="0" lang="en" sz="2400" spc="-1" strike="noStrike">
                <a:solidFill>
                  <a:srgbClr val="dee6ef"/>
                </a:solidFill>
                <a:latin typeface="Lato"/>
                <a:ea typeface="Lato"/>
              </a:rPr>
              <a:t>Its gonna get messy the longer it gets </a:t>
            </a: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2400" spc="-1" strike="noStrike">
              <a:solidFill>
                <a:srgbClr val="dee6e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2020-10-10T22:04:51Z</dcterms:modified>
  <cp:revision>10</cp:revision>
  <dc:subject/>
  <dc:title/>
</cp:coreProperties>
</file>